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Play"/>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E4B83E-A875-4606-8B56-86DEECB065F9}">
  <a:tblStyle styleId="{71E4B83E-A875-4606-8B56-86DEECB065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Play-regular.fntdata"/><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8963192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8963192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89631928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89631928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89631928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89631928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896319285_0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c896319285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6c0dc8c96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6c0dc8c96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6c0dc8c9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6c0dc8c9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6c0dc8c9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6c0dc8c9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6c0dc8c96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6c0dc8c96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CartoonGAN implements two simple yet effective loss functions in GAN-based architecture. In the generative network, to cope with substantial style variation between photos and cartoons, a semantic loss defined as an ℓ1 sparse regularization is introduced. In the discriminator network, there is an edge-promoting adversarial loss for preserving clear edges. Further, an initialization phase is done to improve the convergence of the network to the target manifold. </a:t>
            </a:r>
            <a:endParaRPr sz="9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6c0dc8c96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6c0dc8c96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6c0dc8c96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6c0dc8c96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6c0dc8c96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6c0dc8c96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8963192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8963192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6c0dc8c96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6c0dc8c96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6c0dc8c9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6c0dc8c9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6c0dc8c96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d6c0dc8c96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3b30f98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3b30f98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6c0dc8c96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6c0dc8c96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6c0dc8c9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6c0dc8c9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6c0dc8c96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6c0dc8c96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6c0dc8c96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6c0dc8c96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6c0dc8c96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6c0dc8c96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6c0dc8c9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d6c0dc8c9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8963192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8963192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6c0dc8c96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d6c0dc8c96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6c0dc8c96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6c0dc8c96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6c0dc8c96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6c0dc8c96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6c0dc8c96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6c0dc8c96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6c0dc8c96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6c0dc8c96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6c0dc8c96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6c0dc8c96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6c0dc8c9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6c0dc8c9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8963192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8963192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89631928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8963192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6c0dc8c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6c0dc8c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6c0dc8c9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6c0dc8c9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6c0dc8c9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6c0dc8c9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89631928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89631928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404040"/>
        </a:solidFill>
      </p:bgPr>
    </p:bg>
    <p:spTree>
      <p:nvGrpSpPr>
        <p:cNvPr id="50" name="Shape 50"/>
        <p:cNvGrpSpPr/>
        <p:nvPr/>
      </p:nvGrpSpPr>
      <p:grpSpPr>
        <a:xfrm>
          <a:off x="0" y="0"/>
          <a:ext cx="0" cy="0"/>
          <a:chOff x="0" y="0"/>
          <a:chExt cx="0" cy="0"/>
        </a:xfrm>
      </p:grpSpPr>
      <p:grpSp>
        <p:nvGrpSpPr>
          <p:cNvPr id="51" name="Google Shape;51;p13"/>
          <p:cNvGrpSpPr/>
          <p:nvPr/>
        </p:nvGrpSpPr>
        <p:grpSpPr>
          <a:xfrm>
            <a:off x="259080" y="2420403"/>
            <a:ext cx="8656425" cy="915720"/>
            <a:chOff x="345440" y="3227204"/>
            <a:chExt cx="11541900" cy="1220960"/>
          </a:xfrm>
        </p:grpSpPr>
        <p:cxnSp>
          <p:nvCxnSpPr>
            <p:cNvPr id="52" name="Google Shape;52;p13"/>
            <p:cNvCxnSpPr/>
            <p:nvPr/>
          </p:nvCxnSpPr>
          <p:spPr>
            <a:xfrm>
              <a:off x="345440" y="3848801"/>
              <a:ext cx="11541900" cy="0"/>
            </a:xfrm>
            <a:prstGeom prst="straightConnector1">
              <a:avLst/>
            </a:prstGeom>
            <a:noFill/>
            <a:ln cap="rnd" cmpd="sng" w="177800">
              <a:solidFill>
                <a:srgbClr val="595959"/>
              </a:solidFill>
              <a:prstDash val="solid"/>
              <a:miter lim="800000"/>
              <a:headEnd len="sm" w="sm" type="none"/>
              <a:tailEnd len="sm" w="sm" type="none"/>
            </a:ln>
            <a:effectLst>
              <a:outerShdw blurRad="50800" rotWithShape="0" algn="tr" dir="8100000" dist="38100">
                <a:srgbClr val="000000">
                  <a:alpha val="40000"/>
                </a:srgbClr>
              </a:outerShdw>
            </a:effectLst>
          </p:spPr>
        </p:cxnSp>
        <p:grpSp>
          <p:nvGrpSpPr>
            <p:cNvPr id="53" name="Google Shape;53;p13"/>
            <p:cNvGrpSpPr/>
            <p:nvPr/>
          </p:nvGrpSpPr>
          <p:grpSpPr>
            <a:xfrm>
              <a:off x="975360" y="3249361"/>
              <a:ext cx="1198800" cy="1198803"/>
              <a:chOff x="975360" y="2700721"/>
              <a:chExt cx="1198800" cy="1198803"/>
            </a:xfrm>
          </p:grpSpPr>
          <p:sp>
            <p:nvSpPr>
              <p:cNvPr id="54" name="Google Shape;54;p13"/>
              <p:cNvSpPr/>
              <p:nvPr/>
            </p:nvSpPr>
            <p:spPr>
              <a:xfrm>
                <a:off x="975360" y="2700724"/>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 name="Google Shape;55;p13"/>
              <p:cNvSpPr/>
              <p:nvPr/>
            </p:nvSpPr>
            <p:spPr>
              <a:xfrm>
                <a:off x="975360" y="2700721"/>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56" name="Google Shape;56;p13"/>
            <p:cNvGrpSpPr/>
            <p:nvPr/>
          </p:nvGrpSpPr>
          <p:grpSpPr>
            <a:xfrm>
              <a:off x="3220718" y="3227208"/>
              <a:ext cx="1198803" cy="1198800"/>
              <a:chOff x="3220718" y="2678568"/>
              <a:chExt cx="1198803" cy="1198800"/>
            </a:xfrm>
          </p:grpSpPr>
          <p:sp>
            <p:nvSpPr>
              <p:cNvPr id="57" name="Google Shape;57;p13"/>
              <p:cNvSpPr/>
              <p:nvPr/>
            </p:nvSpPr>
            <p:spPr>
              <a:xfrm>
                <a:off x="3220718"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13"/>
              <p:cNvSpPr/>
              <p:nvPr/>
            </p:nvSpPr>
            <p:spPr>
              <a:xfrm>
                <a:off x="3220721" y="267856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59" name="Google Shape;59;p13"/>
            <p:cNvGrpSpPr/>
            <p:nvPr/>
          </p:nvGrpSpPr>
          <p:grpSpPr>
            <a:xfrm>
              <a:off x="5466080" y="3249360"/>
              <a:ext cx="1198800" cy="1198803"/>
              <a:chOff x="5466080" y="2700720"/>
              <a:chExt cx="1198800" cy="1198803"/>
            </a:xfrm>
          </p:grpSpPr>
          <p:sp>
            <p:nvSpPr>
              <p:cNvPr id="60" name="Google Shape;60;p13"/>
              <p:cNvSpPr/>
              <p:nvPr/>
            </p:nvSpPr>
            <p:spPr>
              <a:xfrm>
                <a:off x="5466080" y="2700723"/>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 name="Google Shape;61;p13"/>
              <p:cNvSpPr/>
              <p:nvPr/>
            </p:nvSpPr>
            <p:spPr>
              <a:xfrm>
                <a:off x="5466080" y="2700720"/>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62" name="Google Shape;62;p13"/>
            <p:cNvGrpSpPr/>
            <p:nvPr/>
          </p:nvGrpSpPr>
          <p:grpSpPr>
            <a:xfrm>
              <a:off x="7711438" y="3227204"/>
              <a:ext cx="1198802" cy="1198804"/>
              <a:chOff x="7711438" y="2678564"/>
              <a:chExt cx="1198802" cy="1198804"/>
            </a:xfrm>
          </p:grpSpPr>
          <p:sp>
            <p:nvSpPr>
              <p:cNvPr id="63" name="Google Shape;63;p13"/>
              <p:cNvSpPr/>
              <p:nvPr/>
            </p:nvSpPr>
            <p:spPr>
              <a:xfrm>
                <a:off x="7711440"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 name="Google Shape;64;p13"/>
              <p:cNvSpPr/>
              <p:nvPr/>
            </p:nvSpPr>
            <p:spPr>
              <a:xfrm>
                <a:off x="7711438" y="2678564"/>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65" name="Google Shape;65;p13"/>
            <p:cNvGrpSpPr/>
            <p:nvPr/>
          </p:nvGrpSpPr>
          <p:grpSpPr>
            <a:xfrm>
              <a:off x="9956796" y="3249358"/>
              <a:ext cx="1198804" cy="1198804"/>
              <a:chOff x="9956796" y="2700718"/>
              <a:chExt cx="1198804" cy="1198804"/>
            </a:xfrm>
          </p:grpSpPr>
          <p:sp>
            <p:nvSpPr>
              <p:cNvPr id="66" name="Google Shape;66;p13"/>
              <p:cNvSpPr/>
              <p:nvPr/>
            </p:nvSpPr>
            <p:spPr>
              <a:xfrm>
                <a:off x="9956800" y="2700722"/>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13"/>
              <p:cNvSpPr/>
              <p:nvPr/>
            </p:nvSpPr>
            <p:spPr>
              <a:xfrm>
                <a:off x="9956796" y="270071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grpSp>
        <p:nvGrpSpPr>
          <p:cNvPr id="68" name="Google Shape;68;p13"/>
          <p:cNvGrpSpPr/>
          <p:nvPr/>
        </p:nvGrpSpPr>
        <p:grpSpPr>
          <a:xfrm>
            <a:off x="302891" y="3463280"/>
            <a:ext cx="1756350" cy="1152979"/>
            <a:chOff x="403854" y="4069066"/>
            <a:chExt cx="2341800" cy="1537306"/>
          </a:xfrm>
        </p:grpSpPr>
        <p:sp>
          <p:nvSpPr>
            <p:cNvPr id="69" name="Google Shape;69;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0" name="Google Shape;70;p13"/>
            <p:cNvGrpSpPr/>
            <p:nvPr/>
          </p:nvGrpSpPr>
          <p:grpSpPr>
            <a:xfrm>
              <a:off x="403854" y="4331800"/>
              <a:ext cx="2341800" cy="1274572"/>
              <a:chOff x="403854" y="4331800"/>
              <a:chExt cx="2341800" cy="1274572"/>
            </a:xfrm>
          </p:grpSpPr>
          <p:sp>
            <p:nvSpPr>
              <p:cNvPr id="71" name="Google Shape;71;p13"/>
              <p:cNvSpPr/>
              <p:nvPr/>
            </p:nvSpPr>
            <p:spPr>
              <a:xfrm>
                <a:off x="403854" y="4336472"/>
                <a:ext cx="2341800" cy="1269900"/>
              </a:xfrm>
              <a:prstGeom prst="roundRect">
                <a:avLst>
                  <a:gd fmla="val 10267" name="adj"/>
                </a:avLst>
              </a:prstGeom>
              <a:solidFill>
                <a:schemeClr val="accent1"/>
              </a:solidFill>
              <a:ln cap="flat" cmpd="sng" w="12700">
                <a:solidFill>
                  <a:srgbClr val="384B9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 name="Google Shape;72;p13"/>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73" name="Google Shape;73;p13"/>
          <p:cNvGrpSpPr/>
          <p:nvPr/>
        </p:nvGrpSpPr>
        <p:grpSpPr>
          <a:xfrm>
            <a:off x="3709030" y="3463280"/>
            <a:ext cx="1756350" cy="1152979"/>
            <a:chOff x="403854" y="4069066"/>
            <a:chExt cx="2341800" cy="1537306"/>
          </a:xfrm>
        </p:grpSpPr>
        <p:sp>
          <p:nvSpPr>
            <p:cNvPr id="74" name="Google Shape;74;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5" name="Google Shape;75;p13"/>
            <p:cNvGrpSpPr/>
            <p:nvPr/>
          </p:nvGrpSpPr>
          <p:grpSpPr>
            <a:xfrm>
              <a:off x="403854" y="4331800"/>
              <a:ext cx="2341800" cy="1274572"/>
              <a:chOff x="403854" y="4331800"/>
              <a:chExt cx="2341800" cy="1274572"/>
            </a:xfrm>
          </p:grpSpPr>
          <p:sp>
            <p:nvSpPr>
              <p:cNvPr id="76" name="Google Shape;76;p13"/>
              <p:cNvSpPr/>
              <p:nvPr/>
            </p:nvSpPr>
            <p:spPr>
              <a:xfrm>
                <a:off x="403854" y="4336472"/>
                <a:ext cx="2341800" cy="1269900"/>
              </a:xfrm>
              <a:prstGeom prst="roundRect">
                <a:avLst>
                  <a:gd fmla="val 10267"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 name="Google Shape;77;p13"/>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78" name="Google Shape;78;p13"/>
          <p:cNvGrpSpPr/>
          <p:nvPr/>
        </p:nvGrpSpPr>
        <p:grpSpPr>
          <a:xfrm>
            <a:off x="7038970" y="3463280"/>
            <a:ext cx="1756350" cy="1152979"/>
            <a:chOff x="403854" y="4069066"/>
            <a:chExt cx="2341800" cy="1537306"/>
          </a:xfrm>
        </p:grpSpPr>
        <p:sp>
          <p:nvSpPr>
            <p:cNvPr id="79" name="Google Shape;79;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0" name="Google Shape;80;p13"/>
            <p:cNvGrpSpPr/>
            <p:nvPr/>
          </p:nvGrpSpPr>
          <p:grpSpPr>
            <a:xfrm>
              <a:off x="403854" y="4331800"/>
              <a:ext cx="2341800" cy="1274572"/>
              <a:chOff x="403854" y="4331800"/>
              <a:chExt cx="2341800" cy="1274572"/>
            </a:xfrm>
          </p:grpSpPr>
          <p:sp>
            <p:nvSpPr>
              <p:cNvPr id="81" name="Google Shape;81;p13"/>
              <p:cNvSpPr/>
              <p:nvPr/>
            </p:nvSpPr>
            <p:spPr>
              <a:xfrm>
                <a:off x="403854" y="4336472"/>
                <a:ext cx="2341800" cy="1269900"/>
              </a:xfrm>
              <a:prstGeom prst="roundRect">
                <a:avLst>
                  <a:gd fmla="val 10267" name="adj"/>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13"/>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83" name="Google Shape;83;p13"/>
          <p:cNvGrpSpPr/>
          <p:nvPr/>
        </p:nvGrpSpPr>
        <p:grpSpPr>
          <a:xfrm rot="10800000">
            <a:off x="1986972" y="1103597"/>
            <a:ext cx="1756350" cy="1152979"/>
            <a:chOff x="403854" y="4069066"/>
            <a:chExt cx="2341800" cy="1537306"/>
          </a:xfrm>
        </p:grpSpPr>
        <p:sp>
          <p:nvSpPr>
            <p:cNvPr id="84" name="Google Shape;84;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5" name="Google Shape;85;p13"/>
            <p:cNvGrpSpPr/>
            <p:nvPr/>
          </p:nvGrpSpPr>
          <p:grpSpPr>
            <a:xfrm>
              <a:off x="403854" y="4321208"/>
              <a:ext cx="2341800" cy="1285164"/>
              <a:chOff x="403854" y="4321208"/>
              <a:chExt cx="2341800" cy="1285164"/>
            </a:xfrm>
          </p:grpSpPr>
          <p:sp>
            <p:nvSpPr>
              <p:cNvPr id="86" name="Google Shape;86;p13"/>
              <p:cNvSpPr/>
              <p:nvPr/>
            </p:nvSpPr>
            <p:spPr>
              <a:xfrm>
                <a:off x="403854" y="4336472"/>
                <a:ext cx="2341800" cy="1269900"/>
              </a:xfrm>
              <a:prstGeom prst="roundRect">
                <a:avLst>
                  <a:gd fmla="val 10267"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 name="Google Shape;87;p13"/>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88" name="Google Shape;88;p13"/>
          <p:cNvGrpSpPr/>
          <p:nvPr/>
        </p:nvGrpSpPr>
        <p:grpSpPr>
          <a:xfrm rot="10800000">
            <a:off x="5355013" y="1102925"/>
            <a:ext cx="1756350" cy="1152979"/>
            <a:chOff x="403854" y="4069066"/>
            <a:chExt cx="2341800" cy="1537306"/>
          </a:xfrm>
        </p:grpSpPr>
        <p:sp>
          <p:nvSpPr>
            <p:cNvPr id="89" name="Google Shape;89;p13"/>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90" name="Google Shape;90;p13"/>
            <p:cNvGrpSpPr/>
            <p:nvPr/>
          </p:nvGrpSpPr>
          <p:grpSpPr>
            <a:xfrm>
              <a:off x="403854" y="4321208"/>
              <a:ext cx="2341800" cy="1285164"/>
              <a:chOff x="403854" y="4321208"/>
              <a:chExt cx="2341800" cy="1285164"/>
            </a:xfrm>
          </p:grpSpPr>
          <p:sp>
            <p:nvSpPr>
              <p:cNvPr id="91" name="Google Shape;91;p13"/>
              <p:cNvSpPr/>
              <p:nvPr/>
            </p:nvSpPr>
            <p:spPr>
              <a:xfrm>
                <a:off x="403854" y="4336472"/>
                <a:ext cx="2341800" cy="1269900"/>
              </a:xfrm>
              <a:prstGeom prst="roundRect">
                <a:avLst>
                  <a:gd fmla="val 102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 name="Google Shape;92;p13"/>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93" name="Google Shape;93;p13"/>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4" name="Google Shape;94;p13"/>
          <p:cNvSpPr txBox="1"/>
          <p:nvPr>
            <p:ph idx="1" type="body"/>
          </p:nvPr>
        </p:nvSpPr>
        <p:spPr>
          <a:xfrm>
            <a:off x="2044541" y="131087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5" name="Google Shape;95;p13"/>
          <p:cNvSpPr txBox="1"/>
          <p:nvPr>
            <p:ph idx="2" type="body"/>
          </p:nvPr>
        </p:nvSpPr>
        <p:spPr>
          <a:xfrm>
            <a:off x="2044541" y="155290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6" name="Google Shape;96;p13"/>
          <p:cNvSpPr txBox="1"/>
          <p:nvPr>
            <p:ph idx="3" type="body"/>
          </p:nvPr>
        </p:nvSpPr>
        <p:spPr>
          <a:xfrm>
            <a:off x="5412581" y="131849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13"/>
          <p:cNvSpPr txBox="1"/>
          <p:nvPr>
            <p:ph idx="4" type="body"/>
          </p:nvPr>
        </p:nvSpPr>
        <p:spPr>
          <a:xfrm>
            <a:off x="5412581" y="156052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8" name="Google Shape;98;p13"/>
          <p:cNvSpPr txBox="1"/>
          <p:nvPr>
            <p:ph idx="5" type="body"/>
          </p:nvPr>
        </p:nvSpPr>
        <p:spPr>
          <a:xfrm>
            <a:off x="348617" y="375700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9" name="Google Shape;99;p13"/>
          <p:cNvSpPr txBox="1"/>
          <p:nvPr>
            <p:ph idx="6" type="body"/>
          </p:nvPr>
        </p:nvSpPr>
        <p:spPr>
          <a:xfrm>
            <a:off x="348617" y="3999030"/>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13"/>
          <p:cNvSpPr txBox="1"/>
          <p:nvPr>
            <p:ph idx="7" type="body"/>
          </p:nvPr>
        </p:nvSpPr>
        <p:spPr>
          <a:xfrm>
            <a:off x="3763565" y="376320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1" name="Google Shape;101;p13"/>
          <p:cNvSpPr txBox="1"/>
          <p:nvPr>
            <p:ph idx="8" type="body"/>
          </p:nvPr>
        </p:nvSpPr>
        <p:spPr>
          <a:xfrm>
            <a:off x="3763565" y="400523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2" name="Google Shape;102;p13"/>
          <p:cNvSpPr txBox="1"/>
          <p:nvPr>
            <p:ph idx="9" type="body"/>
          </p:nvPr>
        </p:nvSpPr>
        <p:spPr>
          <a:xfrm>
            <a:off x="7092077" y="3749028"/>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3" name="Google Shape;103;p13"/>
          <p:cNvSpPr txBox="1"/>
          <p:nvPr>
            <p:ph idx="13" type="body"/>
          </p:nvPr>
        </p:nvSpPr>
        <p:spPr>
          <a:xfrm>
            <a:off x="7092077" y="399105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4" name="Google Shape;104;p13"/>
          <p:cNvSpPr txBox="1"/>
          <p:nvPr>
            <p:ph idx="14" type="body"/>
          </p:nvPr>
        </p:nvSpPr>
        <p:spPr>
          <a:xfrm>
            <a:off x="933450"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5" name="Google Shape;105;p13"/>
          <p:cNvSpPr txBox="1"/>
          <p:nvPr>
            <p:ph idx="15" type="body"/>
          </p:nvPr>
        </p:nvSpPr>
        <p:spPr>
          <a:xfrm>
            <a:off x="262509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13"/>
          <p:cNvSpPr txBox="1"/>
          <p:nvPr>
            <p:ph idx="16" type="body"/>
          </p:nvPr>
        </p:nvSpPr>
        <p:spPr>
          <a:xfrm>
            <a:off x="430911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3"/>
          <p:cNvSpPr txBox="1"/>
          <p:nvPr>
            <p:ph idx="17" type="body"/>
          </p:nvPr>
        </p:nvSpPr>
        <p:spPr>
          <a:xfrm>
            <a:off x="5985507"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3"/>
          <p:cNvSpPr txBox="1"/>
          <p:nvPr>
            <p:ph idx="18" type="body"/>
          </p:nvPr>
        </p:nvSpPr>
        <p:spPr>
          <a:xfrm>
            <a:off x="7668935" y="2781238"/>
            <a:ext cx="495300" cy="196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404040"/>
        </a:solidFill>
      </p:bgPr>
    </p:bg>
    <p:spTree>
      <p:nvGrpSpPr>
        <p:cNvPr id="110" name="Shape 110"/>
        <p:cNvGrpSpPr/>
        <p:nvPr/>
      </p:nvGrpSpPr>
      <p:grpSpPr>
        <a:xfrm>
          <a:off x="0" y="0"/>
          <a:ext cx="0" cy="0"/>
          <a:chOff x="0" y="0"/>
          <a:chExt cx="0" cy="0"/>
        </a:xfrm>
      </p:grpSpPr>
      <p:grpSp>
        <p:nvGrpSpPr>
          <p:cNvPr id="111" name="Google Shape;111;p15"/>
          <p:cNvGrpSpPr/>
          <p:nvPr/>
        </p:nvGrpSpPr>
        <p:grpSpPr>
          <a:xfrm>
            <a:off x="259080" y="2420403"/>
            <a:ext cx="8656425" cy="915720"/>
            <a:chOff x="345440" y="3227204"/>
            <a:chExt cx="11541900" cy="1220960"/>
          </a:xfrm>
        </p:grpSpPr>
        <p:cxnSp>
          <p:nvCxnSpPr>
            <p:cNvPr id="112" name="Google Shape;112;p15"/>
            <p:cNvCxnSpPr/>
            <p:nvPr/>
          </p:nvCxnSpPr>
          <p:spPr>
            <a:xfrm>
              <a:off x="345440" y="3848801"/>
              <a:ext cx="11541900" cy="0"/>
            </a:xfrm>
            <a:prstGeom prst="straightConnector1">
              <a:avLst/>
            </a:prstGeom>
            <a:noFill/>
            <a:ln cap="rnd" cmpd="sng" w="177800">
              <a:solidFill>
                <a:srgbClr val="595959"/>
              </a:solidFill>
              <a:prstDash val="solid"/>
              <a:miter lim="800000"/>
              <a:headEnd len="sm" w="sm" type="none"/>
              <a:tailEnd len="sm" w="sm" type="none"/>
            </a:ln>
            <a:effectLst>
              <a:outerShdw blurRad="50800" rotWithShape="0" algn="tr" dir="8100000" dist="38100">
                <a:srgbClr val="000000">
                  <a:alpha val="40000"/>
                </a:srgbClr>
              </a:outerShdw>
            </a:effectLst>
          </p:spPr>
        </p:cxnSp>
        <p:grpSp>
          <p:nvGrpSpPr>
            <p:cNvPr id="113" name="Google Shape;113;p15"/>
            <p:cNvGrpSpPr/>
            <p:nvPr/>
          </p:nvGrpSpPr>
          <p:grpSpPr>
            <a:xfrm>
              <a:off x="975360" y="3249361"/>
              <a:ext cx="1198800" cy="1198803"/>
              <a:chOff x="975360" y="2700721"/>
              <a:chExt cx="1198800" cy="1198803"/>
            </a:xfrm>
          </p:grpSpPr>
          <p:sp>
            <p:nvSpPr>
              <p:cNvPr id="114" name="Google Shape;114;p15"/>
              <p:cNvSpPr/>
              <p:nvPr/>
            </p:nvSpPr>
            <p:spPr>
              <a:xfrm>
                <a:off x="975360" y="2700724"/>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15"/>
              <p:cNvSpPr/>
              <p:nvPr/>
            </p:nvSpPr>
            <p:spPr>
              <a:xfrm>
                <a:off x="975360" y="2700721"/>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116" name="Google Shape;116;p15"/>
            <p:cNvGrpSpPr/>
            <p:nvPr/>
          </p:nvGrpSpPr>
          <p:grpSpPr>
            <a:xfrm>
              <a:off x="3220718" y="3227208"/>
              <a:ext cx="1198803" cy="1198800"/>
              <a:chOff x="3220718" y="2678568"/>
              <a:chExt cx="1198803" cy="1198800"/>
            </a:xfrm>
          </p:grpSpPr>
          <p:sp>
            <p:nvSpPr>
              <p:cNvPr id="117" name="Google Shape;117;p15"/>
              <p:cNvSpPr/>
              <p:nvPr/>
            </p:nvSpPr>
            <p:spPr>
              <a:xfrm>
                <a:off x="3220718"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 name="Google Shape;118;p15"/>
              <p:cNvSpPr/>
              <p:nvPr/>
            </p:nvSpPr>
            <p:spPr>
              <a:xfrm>
                <a:off x="3220721" y="267856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119" name="Google Shape;119;p15"/>
            <p:cNvGrpSpPr/>
            <p:nvPr/>
          </p:nvGrpSpPr>
          <p:grpSpPr>
            <a:xfrm>
              <a:off x="5466080" y="3249360"/>
              <a:ext cx="1198800" cy="1198803"/>
              <a:chOff x="5466080" y="2700720"/>
              <a:chExt cx="1198800" cy="1198803"/>
            </a:xfrm>
          </p:grpSpPr>
          <p:sp>
            <p:nvSpPr>
              <p:cNvPr id="120" name="Google Shape;120;p15"/>
              <p:cNvSpPr/>
              <p:nvPr/>
            </p:nvSpPr>
            <p:spPr>
              <a:xfrm>
                <a:off x="5466080" y="2700723"/>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15"/>
              <p:cNvSpPr/>
              <p:nvPr/>
            </p:nvSpPr>
            <p:spPr>
              <a:xfrm>
                <a:off x="5466080" y="2700720"/>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122" name="Google Shape;122;p15"/>
            <p:cNvGrpSpPr/>
            <p:nvPr/>
          </p:nvGrpSpPr>
          <p:grpSpPr>
            <a:xfrm>
              <a:off x="7711438" y="3227204"/>
              <a:ext cx="1198802" cy="1198804"/>
              <a:chOff x="7711438" y="2678564"/>
              <a:chExt cx="1198802" cy="1198804"/>
            </a:xfrm>
          </p:grpSpPr>
          <p:sp>
            <p:nvSpPr>
              <p:cNvPr id="123" name="Google Shape;123;p15"/>
              <p:cNvSpPr/>
              <p:nvPr/>
            </p:nvSpPr>
            <p:spPr>
              <a:xfrm>
                <a:off x="7711440" y="2678568"/>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15"/>
              <p:cNvSpPr/>
              <p:nvPr/>
            </p:nvSpPr>
            <p:spPr>
              <a:xfrm>
                <a:off x="7711438" y="2678564"/>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125" name="Google Shape;125;p15"/>
            <p:cNvGrpSpPr/>
            <p:nvPr/>
          </p:nvGrpSpPr>
          <p:grpSpPr>
            <a:xfrm>
              <a:off x="9956796" y="3249358"/>
              <a:ext cx="1198804" cy="1198804"/>
              <a:chOff x="9956796" y="2700718"/>
              <a:chExt cx="1198804" cy="1198804"/>
            </a:xfrm>
          </p:grpSpPr>
          <p:sp>
            <p:nvSpPr>
              <p:cNvPr id="126" name="Google Shape;126;p15"/>
              <p:cNvSpPr/>
              <p:nvPr/>
            </p:nvSpPr>
            <p:spPr>
              <a:xfrm>
                <a:off x="9956800" y="2700722"/>
                <a:ext cx="1198800" cy="1198800"/>
              </a:xfrm>
              <a:prstGeom prst="ellipse">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 name="Google Shape;127;p15"/>
              <p:cNvSpPr/>
              <p:nvPr/>
            </p:nvSpPr>
            <p:spPr>
              <a:xfrm>
                <a:off x="9956796" y="2700718"/>
                <a:ext cx="1198800" cy="1198800"/>
              </a:xfrm>
              <a:prstGeom prst="donut">
                <a:avLst>
                  <a:gd fmla="val 15363" name="adj"/>
                </a:avLst>
              </a:prstGeom>
              <a:solidFill>
                <a:srgbClr val="40404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grpSp>
        <p:nvGrpSpPr>
          <p:cNvPr id="128" name="Google Shape;128;p15"/>
          <p:cNvGrpSpPr/>
          <p:nvPr/>
        </p:nvGrpSpPr>
        <p:grpSpPr>
          <a:xfrm>
            <a:off x="302891" y="3463280"/>
            <a:ext cx="1756350" cy="1152979"/>
            <a:chOff x="403854" y="4069066"/>
            <a:chExt cx="2341800" cy="1537306"/>
          </a:xfrm>
        </p:grpSpPr>
        <p:sp>
          <p:nvSpPr>
            <p:cNvPr id="129" name="Google Shape;129;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30" name="Google Shape;130;p15"/>
            <p:cNvGrpSpPr/>
            <p:nvPr/>
          </p:nvGrpSpPr>
          <p:grpSpPr>
            <a:xfrm>
              <a:off x="403854" y="4331800"/>
              <a:ext cx="2341800" cy="1274572"/>
              <a:chOff x="403854" y="4331800"/>
              <a:chExt cx="2341800" cy="1274572"/>
            </a:xfrm>
          </p:grpSpPr>
          <p:sp>
            <p:nvSpPr>
              <p:cNvPr id="131" name="Google Shape;131;p15"/>
              <p:cNvSpPr/>
              <p:nvPr/>
            </p:nvSpPr>
            <p:spPr>
              <a:xfrm>
                <a:off x="403854" y="4336472"/>
                <a:ext cx="2341800" cy="1269900"/>
              </a:xfrm>
              <a:prstGeom prst="roundRect">
                <a:avLst>
                  <a:gd fmla="val 10267" name="adj"/>
                </a:avLst>
              </a:prstGeom>
              <a:solidFill>
                <a:schemeClr val="accent1"/>
              </a:solidFill>
              <a:ln cap="flat" cmpd="sng" w="12700">
                <a:solidFill>
                  <a:srgbClr val="384B9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15"/>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33" name="Google Shape;133;p15"/>
          <p:cNvGrpSpPr/>
          <p:nvPr/>
        </p:nvGrpSpPr>
        <p:grpSpPr>
          <a:xfrm>
            <a:off x="3709030" y="3463280"/>
            <a:ext cx="1756350" cy="1152979"/>
            <a:chOff x="403854" y="4069066"/>
            <a:chExt cx="2341800" cy="1537306"/>
          </a:xfrm>
        </p:grpSpPr>
        <p:sp>
          <p:nvSpPr>
            <p:cNvPr id="134" name="Google Shape;134;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35" name="Google Shape;135;p15"/>
            <p:cNvGrpSpPr/>
            <p:nvPr/>
          </p:nvGrpSpPr>
          <p:grpSpPr>
            <a:xfrm>
              <a:off x="403854" y="4331800"/>
              <a:ext cx="2341800" cy="1274572"/>
              <a:chOff x="403854" y="4331800"/>
              <a:chExt cx="2341800" cy="1274572"/>
            </a:xfrm>
          </p:grpSpPr>
          <p:sp>
            <p:nvSpPr>
              <p:cNvPr id="136" name="Google Shape;136;p15"/>
              <p:cNvSpPr/>
              <p:nvPr/>
            </p:nvSpPr>
            <p:spPr>
              <a:xfrm>
                <a:off x="403854" y="4336472"/>
                <a:ext cx="2341800" cy="1269900"/>
              </a:xfrm>
              <a:prstGeom prst="roundRect">
                <a:avLst>
                  <a:gd fmla="val 10267"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15"/>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38" name="Google Shape;138;p15"/>
          <p:cNvGrpSpPr/>
          <p:nvPr/>
        </p:nvGrpSpPr>
        <p:grpSpPr>
          <a:xfrm>
            <a:off x="7038970" y="3463280"/>
            <a:ext cx="1756350" cy="1152979"/>
            <a:chOff x="403854" y="4069066"/>
            <a:chExt cx="2341800" cy="1537306"/>
          </a:xfrm>
        </p:grpSpPr>
        <p:sp>
          <p:nvSpPr>
            <p:cNvPr id="139" name="Google Shape;139;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40" name="Google Shape;140;p15"/>
            <p:cNvGrpSpPr/>
            <p:nvPr/>
          </p:nvGrpSpPr>
          <p:grpSpPr>
            <a:xfrm>
              <a:off x="403854" y="4331800"/>
              <a:ext cx="2341800" cy="1274572"/>
              <a:chOff x="403854" y="4331800"/>
              <a:chExt cx="2341800" cy="1274572"/>
            </a:xfrm>
          </p:grpSpPr>
          <p:sp>
            <p:nvSpPr>
              <p:cNvPr id="141" name="Google Shape;141;p15"/>
              <p:cNvSpPr/>
              <p:nvPr/>
            </p:nvSpPr>
            <p:spPr>
              <a:xfrm>
                <a:off x="403854" y="4336472"/>
                <a:ext cx="2341800" cy="1269900"/>
              </a:xfrm>
              <a:prstGeom prst="roundRect">
                <a:avLst>
                  <a:gd fmla="val 10267" name="adj"/>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 name="Google Shape;142;p15"/>
              <p:cNvSpPr/>
              <p:nvPr/>
            </p:nvSpPr>
            <p:spPr>
              <a:xfrm>
                <a:off x="403854" y="4331800"/>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43" name="Google Shape;143;p15"/>
          <p:cNvGrpSpPr/>
          <p:nvPr/>
        </p:nvGrpSpPr>
        <p:grpSpPr>
          <a:xfrm rot="10800000">
            <a:off x="1986972" y="1103597"/>
            <a:ext cx="1756350" cy="1152979"/>
            <a:chOff x="403854" y="4069066"/>
            <a:chExt cx="2341800" cy="1537306"/>
          </a:xfrm>
        </p:grpSpPr>
        <p:sp>
          <p:nvSpPr>
            <p:cNvPr id="144" name="Google Shape;144;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45" name="Google Shape;145;p15"/>
            <p:cNvGrpSpPr/>
            <p:nvPr/>
          </p:nvGrpSpPr>
          <p:grpSpPr>
            <a:xfrm>
              <a:off x="403854" y="4321208"/>
              <a:ext cx="2341800" cy="1285164"/>
              <a:chOff x="403854" y="4321208"/>
              <a:chExt cx="2341800" cy="1285164"/>
            </a:xfrm>
          </p:grpSpPr>
          <p:sp>
            <p:nvSpPr>
              <p:cNvPr id="146" name="Google Shape;146;p15"/>
              <p:cNvSpPr/>
              <p:nvPr/>
            </p:nvSpPr>
            <p:spPr>
              <a:xfrm>
                <a:off x="403854" y="4336472"/>
                <a:ext cx="2341800" cy="1269900"/>
              </a:xfrm>
              <a:prstGeom prst="roundRect">
                <a:avLst>
                  <a:gd fmla="val 10267"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 name="Google Shape;147;p15"/>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148" name="Google Shape;148;p15"/>
          <p:cNvGrpSpPr/>
          <p:nvPr/>
        </p:nvGrpSpPr>
        <p:grpSpPr>
          <a:xfrm rot="10800000">
            <a:off x="5355013" y="1102925"/>
            <a:ext cx="1756350" cy="1152979"/>
            <a:chOff x="403854" y="4069066"/>
            <a:chExt cx="2341800" cy="1537306"/>
          </a:xfrm>
        </p:grpSpPr>
        <p:sp>
          <p:nvSpPr>
            <p:cNvPr id="149" name="Google Shape;149;p15"/>
            <p:cNvSpPr/>
            <p:nvPr/>
          </p:nvSpPr>
          <p:spPr>
            <a:xfrm>
              <a:off x="1244596" y="4069066"/>
              <a:ext cx="660300" cy="579000"/>
            </a:xfrm>
            <a:prstGeom prst="diamond">
              <a:avLst/>
            </a:prstGeom>
            <a:solidFill>
              <a:schemeClr val="lt1"/>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50" name="Google Shape;150;p15"/>
            <p:cNvGrpSpPr/>
            <p:nvPr/>
          </p:nvGrpSpPr>
          <p:grpSpPr>
            <a:xfrm>
              <a:off x="403854" y="4321208"/>
              <a:ext cx="2341800" cy="1285164"/>
              <a:chOff x="403854" y="4321208"/>
              <a:chExt cx="2341800" cy="1285164"/>
            </a:xfrm>
          </p:grpSpPr>
          <p:sp>
            <p:nvSpPr>
              <p:cNvPr id="151" name="Google Shape;151;p15"/>
              <p:cNvSpPr/>
              <p:nvPr/>
            </p:nvSpPr>
            <p:spPr>
              <a:xfrm>
                <a:off x="403854" y="4336472"/>
                <a:ext cx="2341800" cy="1269900"/>
              </a:xfrm>
              <a:prstGeom prst="roundRect">
                <a:avLst>
                  <a:gd fmla="val 102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15"/>
              <p:cNvSpPr/>
              <p:nvPr/>
            </p:nvSpPr>
            <p:spPr>
              <a:xfrm>
                <a:off x="403854" y="4321208"/>
                <a:ext cx="2341800" cy="1104300"/>
              </a:xfrm>
              <a:prstGeom prst="roundRect">
                <a:avLst>
                  <a:gd fmla="val 102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153" name="Google Shape;153;p15"/>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4" name="Google Shape;154;p15"/>
          <p:cNvSpPr txBox="1"/>
          <p:nvPr>
            <p:ph idx="1" type="body"/>
          </p:nvPr>
        </p:nvSpPr>
        <p:spPr>
          <a:xfrm>
            <a:off x="2044541" y="131087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5" name="Google Shape;155;p15"/>
          <p:cNvSpPr txBox="1"/>
          <p:nvPr>
            <p:ph idx="2" type="body"/>
          </p:nvPr>
        </p:nvSpPr>
        <p:spPr>
          <a:xfrm>
            <a:off x="2044541" y="155290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6" name="Google Shape;156;p15"/>
          <p:cNvSpPr txBox="1"/>
          <p:nvPr>
            <p:ph idx="3" type="body"/>
          </p:nvPr>
        </p:nvSpPr>
        <p:spPr>
          <a:xfrm>
            <a:off x="5412581" y="131849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15"/>
          <p:cNvSpPr txBox="1"/>
          <p:nvPr>
            <p:ph idx="4" type="body"/>
          </p:nvPr>
        </p:nvSpPr>
        <p:spPr>
          <a:xfrm>
            <a:off x="5412581" y="156052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8" name="Google Shape;158;p15"/>
          <p:cNvSpPr txBox="1"/>
          <p:nvPr>
            <p:ph idx="5" type="body"/>
          </p:nvPr>
        </p:nvSpPr>
        <p:spPr>
          <a:xfrm>
            <a:off x="348617" y="375700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9" name="Google Shape;159;p15"/>
          <p:cNvSpPr txBox="1"/>
          <p:nvPr>
            <p:ph idx="6" type="body"/>
          </p:nvPr>
        </p:nvSpPr>
        <p:spPr>
          <a:xfrm>
            <a:off x="348617" y="3999030"/>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0" name="Google Shape;160;p15"/>
          <p:cNvSpPr txBox="1"/>
          <p:nvPr>
            <p:ph idx="7" type="body"/>
          </p:nvPr>
        </p:nvSpPr>
        <p:spPr>
          <a:xfrm>
            <a:off x="3763565" y="3763209"/>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1" name="Google Shape;161;p15"/>
          <p:cNvSpPr txBox="1"/>
          <p:nvPr>
            <p:ph idx="8" type="body"/>
          </p:nvPr>
        </p:nvSpPr>
        <p:spPr>
          <a:xfrm>
            <a:off x="3763565" y="4005235"/>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2" name="Google Shape;162;p15"/>
          <p:cNvSpPr txBox="1"/>
          <p:nvPr>
            <p:ph idx="9" type="body"/>
          </p:nvPr>
        </p:nvSpPr>
        <p:spPr>
          <a:xfrm>
            <a:off x="7092077" y="3749028"/>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3" name="Google Shape;163;p15"/>
          <p:cNvSpPr txBox="1"/>
          <p:nvPr>
            <p:ph idx="13" type="body"/>
          </p:nvPr>
        </p:nvSpPr>
        <p:spPr>
          <a:xfrm>
            <a:off x="7092077" y="3991054"/>
            <a:ext cx="1649100" cy="220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4" name="Google Shape;164;p15"/>
          <p:cNvSpPr txBox="1"/>
          <p:nvPr>
            <p:ph idx="14" type="body"/>
          </p:nvPr>
        </p:nvSpPr>
        <p:spPr>
          <a:xfrm>
            <a:off x="933450"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5" name="Google Shape;165;p15"/>
          <p:cNvSpPr txBox="1"/>
          <p:nvPr>
            <p:ph idx="15" type="body"/>
          </p:nvPr>
        </p:nvSpPr>
        <p:spPr>
          <a:xfrm>
            <a:off x="262509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 name="Google Shape;166;p15"/>
          <p:cNvSpPr txBox="1"/>
          <p:nvPr>
            <p:ph idx="16" type="body"/>
          </p:nvPr>
        </p:nvSpPr>
        <p:spPr>
          <a:xfrm>
            <a:off x="4309110" y="2784242"/>
            <a:ext cx="495300" cy="1905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7" name="Google Shape;167;p15"/>
          <p:cNvSpPr txBox="1"/>
          <p:nvPr>
            <p:ph idx="17" type="body"/>
          </p:nvPr>
        </p:nvSpPr>
        <p:spPr>
          <a:xfrm>
            <a:off x="5985507" y="2780432"/>
            <a:ext cx="495300" cy="1983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8" name="Google Shape;168;p15"/>
          <p:cNvSpPr txBox="1"/>
          <p:nvPr>
            <p:ph idx="18" type="body"/>
          </p:nvPr>
        </p:nvSpPr>
        <p:spPr>
          <a:xfrm>
            <a:off x="7668935" y="2781238"/>
            <a:ext cx="495300" cy="196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69" name="Shape 169"/>
        <p:cNvGrpSpPr/>
        <p:nvPr/>
      </p:nvGrpSpPr>
      <p:grpSpPr>
        <a:xfrm>
          <a:off x="0" y="0"/>
          <a:ext cx="0" cy="0"/>
          <a:chOff x="0" y="0"/>
          <a:chExt cx="0" cy="0"/>
        </a:xfrm>
      </p:grpSpPr>
      <p:sp>
        <p:nvSpPr>
          <p:cNvPr id="170" name="Google Shape;170;p16"/>
          <p:cNvSpPr txBox="1"/>
          <p:nvPr>
            <p:ph idx="10" type="dt"/>
          </p:nvPr>
        </p:nvSpPr>
        <p:spPr>
          <a:xfrm>
            <a:off x="628650" y="4767264"/>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71" name="Google Shape;171;p16"/>
          <p:cNvSpPr txBox="1"/>
          <p:nvPr>
            <p:ph idx="11" type="ftr"/>
          </p:nvPr>
        </p:nvSpPr>
        <p:spPr>
          <a:xfrm>
            <a:off x="3028951" y="4767264"/>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72" name="Google Shape;172;p16"/>
          <p:cNvSpPr txBox="1"/>
          <p:nvPr>
            <p:ph idx="12" type="sldNum"/>
          </p:nvPr>
        </p:nvSpPr>
        <p:spPr>
          <a:xfrm>
            <a:off x="6457950" y="4767264"/>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Arial"/>
                <a:ea typeface="Arial"/>
                <a:cs typeface="Arial"/>
                <a:sym typeface="Arial"/>
              </a:defRPr>
            </a:lvl1pPr>
            <a:lvl2pPr indent="0" lvl="1" marL="0" marR="0" rtl="0" algn="l">
              <a:spcBef>
                <a:spcPts val="0"/>
              </a:spcBef>
              <a:buNone/>
              <a:defRPr b="0" i="0" sz="1400" u="none" cap="none" strike="noStrike">
                <a:solidFill>
                  <a:schemeClr val="dk1"/>
                </a:solidFill>
                <a:latin typeface="Arial"/>
                <a:ea typeface="Arial"/>
                <a:cs typeface="Arial"/>
                <a:sym typeface="Arial"/>
              </a:defRPr>
            </a:lvl2pPr>
            <a:lvl3pPr indent="0" lvl="2" marL="0" marR="0" rtl="0" algn="l">
              <a:spcBef>
                <a:spcPts val="0"/>
              </a:spcBef>
              <a:buNone/>
              <a:defRPr b="0" i="0" sz="1400" u="none" cap="none" strike="noStrike">
                <a:solidFill>
                  <a:schemeClr val="dk1"/>
                </a:solidFill>
                <a:latin typeface="Arial"/>
                <a:ea typeface="Arial"/>
                <a:cs typeface="Arial"/>
                <a:sym typeface="Arial"/>
              </a:defRPr>
            </a:lvl3pPr>
            <a:lvl4pPr indent="0" lvl="3" marL="0" marR="0" rtl="0" algn="l">
              <a:spcBef>
                <a:spcPts val="0"/>
              </a:spcBef>
              <a:buNone/>
              <a:defRPr b="0" i="0" sz="1400" u="none" cap="none" strike="noStrike">
                <a:solidFill>
                  <a:schemeClr val="dk1"/>
                </a:solidFill>
                <a:latin typeface="Arial"/>
                <a:ea typeface="Arial"/>
                <a:cs typeface="Arial"/>
                <a:sym typeface="Arial"/>
              </a:defRPr>
            </a:lvl4pPr>
            <a:lvl5pPr indent="0" lvl="4" marL="0" marR="0" rtl="0" algn="l">
              <a:spcBef>
                <a:spcPts val="0"/>
              </a:spcBef>
              <a:buNone/>
              <a:defRPr b="0" i="0" sz="1400" u="none" cap="none" strike="noStrike">
                <a:solidFill>
                  <a:schemeClr val="dk1"/>
                </a:solidFill>
                <a:latin typeface="Arial"/>
                <a:ea typeface="Arial"/>
                <a:cs typeface="Arial"/>
                <a:sym typeface="Arial"/>
              </a:defRPr>
            </a:lvl5pPr>
            <a:lvl6pPr indent="0" lvl="5" marL="0" marR="0" rtl="0" algn="l">
              <a:spcBef>
                <a:spcPts val="0"/>
              </a:spcBef>
              <a:buNone/>
              <a:defRPr b="0" i="0" sz="1400" u="none" cap="none" strike="noStrike">
                <a:solidFill>
                  <a:schemeClr val="dk1"/>
                </a:solidFill>
                <a:latin typeface="Arial"/>
                <a:ea typeface="Arial"/>
                <a:cs typeface="Arial"/>
                <a:sym typeface="Arial"/>
              </a:defRPr>
            </a:lvl6pPr>
            <a:lvl7pPr indent="0" lvl="6" marL="0" marR="0" rtl="0" algn="l">
              <a:spcBef>
                <a:spcPts val="0"/>
              </a:spcBef>
              <a:buNone/>
              <a:defRPr b="0" i="0" sz="1400" u="none" cap="none" strike="noStrike">
                <a:solidFill>
                  <a:schemeClr val="dk1"/>
                </a:solidFill>
                <a:latin typeface="Arial"/>
                <a:ea typeface="Arial"/>
                <a:cs typeface="Arial"/>
                <a:sym typeface="Arial"/>
              </a:defRPr>
            </a:lvl7pPr>
            <a:lvl8pPr indent="0" lvl="7" marL="0" marR="0" rtl="0" algn="l">
              <a:spcBef>
                <a:spcPts val="0"/>
              </a:spcBef>
              <a:buNone/>
              <a:defRPr b="0" i="0" sz="1400" u="none" cap="none" strike="noStrike">
                <a:solidFill>
                  <a:schemeClr val="dk1"/>
                </a:solidFill>
                <a:latin typeface="Arial"/>
                <a:ea typeface="Arial"/>
                <a:cs typeface="Arial"/>
                <a:sym typeface="Arial"/>
              </a:defRPr>
            </a:lvl8pPr>
            <a:lvl9pPr indent="0" lvl="8" marL="0" marR="0" rtl="0" algn="l">
              <a:spcBef>
                <a:spcPts val="0"/>
              </a:spcBef>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73" name="Google Shape;173;p16"/>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4" name="Google Shape;174;p16"/>
          <p:cNvSpPr txBox="1"/>
          <p:nvPr>
            <p:ph idx="1" type="body"/>
          </p:nvPr>
        </p:nvSpPr>
        <p:spPr>
          <a:xfrm>
            <a:off x="1512752" y="1476970"/>
            <a:ext cx="6118500" cy="2189400"/>
          </a:xfrm>
          <a:prstGeom prst="rect">
            <a:avLst/>
          </a:prstGeom>
          <a:noFill/>
          <a:ln>
            <a:noFill/>
          </a:ln>
        </p:spPr>
        <p:txBody>
          <a:bodyPr anchorCtr="0" anchor="ctr" bIns="34275" lIns="68575" spcFirstLastPara="1" rIns="68575" wrap="square" tIns="34275">
            <a:normAutofit/>
          </a:bodyPr>
          <a:lstStyle>
            <a:lvl1pPr indent="-228600" lvl="0" marL="457200" marR="0" rtl="0" algn="ctr">
              <a:lnSpc>
                <a:spcPct val="90000"/>
              </a:lnSpc>
              <a:spcBef>
                <a:spcPts val="80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rizvihasan/whitebox_cartoonisation-webap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hyperlink" Target="https://rizvihasan.github.io/whitebox_cartoonisation-webap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drive.google.com/file/d/1E-YQV5Z7tUyCors4-ebSCT62DycigHWX/view" TargetMode="Externa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jpg"/><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jpg"/><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jpg"/><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jpg"/><Relationship Id="rId4"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arxiv.org/abs/2002.05638" TargetMode="External"/><Relationship Id="rId4" Type="http://schemas.openxmlformats.org/officeDocument/2006/relationships/hyperlink" Target="https://systemerrorwang.github.io/White-box-Cartoonization/" TargetMode="External"/><Relationship Id="rId5" Type="http://schemas.openxmlformats.org/officeDocument/2006/relationships/hyperlink" Target="https://www.researchgate.net/publication/329748755_CartoonGAN_Generative_Adversarial_Networks_for_Photo_Cartoonization" TargetMode="External"/><Relationship Id="rId6" Type="http://schemas.openxmlformats.org/officeDocument/2006/relationships/hyperlink" Target="https://www.researchgate.net/publication/343457093_Learning_to_Cartoonize_Using_White-Box_Cartoon_Representatio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txBox="1"/>
          <p:nvPr>
            <p:ph type="ctrTitle"/>
          </p:nvPr>
        </p:nvSpPr>
        <p:spPr>
          <a:xfrm>
            <a:off x="334425" y="581325"/>
            <a:ext cx="8520600" cy="1421400"/>
          </a:xfrm>
          <a:prstGeom prst="rect">
            <a:avLst/>
          </a:prstGeom>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3000">
                <a:solidFill>
                  <a:srgbClr val="FF0000"/>
                </a:solidFill>
                <a:latin typeface="Play"/>
                <a:ea typeface="Play"/>
                <a:cs typeface="Play"/>
                <a:sym typeface="Play"/>
              </a:rPr>
              <a:t>WHITE BOX CARTOONIZATION USING </a:t>
            </a:r>
            <a:endParaRPr b="1" sz="3000">
              <a:solidFill>
                <a:srgbClr val="FF0000"/>
              </a:solidFill>
              <a:latin typeface="Play"/>
              <a:ea typeface="Play"/>
              <a:cs typeface="Play"/>
              <a:sym typeface="Play"/>
            </a:endParaRPr>
          </a:p>
          <a:p>
            <a:pPr indent="0" lvl="0" marL="0" rtl="0" algn="ctr">
              <a:spcBef>
                <a:spcPts val="0"/>
              </a:spcBef>
              <a:spcAft>
                <a:spcPts val="0"/>
              </a:spcAft>
              <a:buSzPts val="990"/>
              <a:buNone/>
            </a:pPr>
            <a:r>
              <a:rPr b="1" lang="en-GB" sz="3000">
                <a:solidFill>
                  <a:srgbClr val="FF0000"/>
                </a:solidFill>
                <a:latin typeface="Play"/>
                <a:ea typeface="Play"/>
                <a:cs typeface="Play"/>
                <a:sym typeface="Play"/>
              </a:rPr>
              <a:t>AN EXTENDED GAN FRAMEWORK</a:t>
            </a:r>
            <a:endParaRPr b="1" sz="3000">
              <a:solidFill>
                <a:srgbClr val="FF0000"/>
              </a:solidFill>
              <a:latin typeface="Play"/>
              <a:ea typeface="Play"/>
              <a:cs typeface="Play"/>
              <a:sym typeface="Play"/>
            </a:endParaRPr>
          </a:p>
        </p:txBody>
      </p:sp>
      <p:sp>
        <p:nvSpPr>
          <p:cNvPr id="180" name="Google Shape;180;p17"/>
          <p:cNvSpPr txBox="1"/>
          <p:nvPr/>
        </p:nvSpPr>
        <p:spPr>
          <a:xfrm>
            <a:off x="334500" y="2002725"/>
            <a:ext cx="8475000" cy="615000"/>
          </a:xfrm>
          <a:prstGeom prst="rect">
            <a:avLst/>
          </a:prstGeom>
          <a:noFill/>
          <a:ln>
            <a:noFill/>
          </a:ln>
          <a:effectLst>
            <a:outerShdw blurRad="214313" rotWithShape="0" algn="bl" dir="660000" dist="114300">
              <a:srgbClr val="FFFFFF"/>
            </a:outerShdw>
          </a:effectLst>
        </p:spPr>
        <p:txBody>
          <a:bodyPr anchorCtr="0" anchor="t" bIns="91425" lIns="91425" spcFirstLastPara="1" rIns="91425" wrap="square" tIns="91425">
            <a:noAutofit/>
          </a:bodyPr>
          <a:lstStyle/>
          <a:p>
            <a:pPr indent="0" lvl="0" marL="0" rtl="0" algn="ctr">
              <a:spcBef>
                <a:spcPts val="0"/>
              </a:spcBef>
              <a:spcAft>
                <a:spcPts val="1000"/>
              </a:spcAft>
              <a:buNone/>
            </a:pPr>
            <a:r>
              <a:rPr lang="en-GB" sz="2000">
                <a:solidFill>
                  <a:srgbClr val="FFFFFF"/>
                </a:solidFill>
                <a:latin typeface="Play"/>
                <a:ea typeface="Play"/>
                <a:cs typeface="Play"/>
                <a:sym typeface="Play"/>
              </a:rPr>
              <a:t>Mini- Project</a:t>
            </a:r>
            <a:endParaRPr sz="2000">
              <a:solidFill>
                <a:srgbClr val="FFFFFF"/>
              </a:solidFill>
            </a:endParaRPr>
          </a:p>
        </p:txBody>
      </p:sp>
      <p:sp>
        <p:nvSpPr>
          <p:cNvPr id="181" name="Google Shape;181;p17"/>
          <p:cNvSpPr txBox="1"/>
          <p:nvPr/>
        </p:nvSpPr>
        <p:spPr>
          <a:xfrm>
            <a:off x="357225" y="3104150"/>
            <a:ext cx="8475000" cy="1868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1" i="1" lang="en-GB" sz="1500" u="sng" cap="none" strike="noStrike">
                <a:solidFill>
                  <a:srgbClr val="EFEFEF"/>
                </a:solidFill>
                <a:latin typeface="Play"/>
                <a:ea typeface="Play"/>
                <a:cs typeface="Play"/>
                <a:sym typeface="Play"/>
              </a:rPr>
              <a:t>Project by:</a:t>
            </a:r>
            <a:endParaRPr b="1" i="1" sz="1500" u="sng" cap="none" strike="noStrike">
              <a:solidFill>
                <a:srgbClr val="EFEFEF"/>
              </a:solidFill>
              <a:latin typeface="Play"/>
              <a:ea typeface="Play"/>
              <a:cs typeface="Play"/>
              <a:sym typeface="Play"/>
            </a:endParaRPr>
          </a:p>
          <a:p>
            <a:pPr indent="0" lvl="0" marL="0" marR="0" rtl="0" algn="ctr">
              <a:lnSpc>
                <a:spcPct val="100000"/>
              </a:lnSpc>
              <a:spcBef>
                <a:spcPts val="120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Play"/>
              <a:ea typeface="Play"/>
              <a:cs typeface="Play"/>
              <a:sym typeface="Play"/>
            </a:endParaRPr>
          </a:p>
          <a:p>
            <a:pPr indent="0" lvl="0" marL="0" marR="0" rtl="0" algn="just">
              <a:lnSpc>
                <a:spcPct val="150000"/>
              </a:lnSpc>
              <a:spcBef>
                <a:spcPts val="1600"/>
              </a:spcBef>
              <a:spcAft>
                <a:spcPts val="1200"/>
              </a:spcAft>
              <a:buClr>
                <a:srgbClr val="FFFFFF"/>
              </a:buClr>
              <a:buSzPts val="1100"/>
              <a:buFont typeface="Arial"/>
              <a:buNone/>
            </a:pPr>
            <a:r>
              <a:t/>
            </a:r>
            <a:endParaRPr b="1" i="1" sz="1500" u="sng" cap="none" strike="noStrike">
              <a:solidFill>
                <a:srgbClr val="FFFFFF"/>
              </a:solidFill>
              <a:latin typeface="Play"/>
              <a:ea typeface="Play"/>
              <a:cs typeface="Play"/>
              <a:sym typeface="Play"/>
            </a:endParaRPr>
          </a:p>
        </p:txBody>
      </p:sp>
      <p:graphicFrame>
        <p:nvGraphicFramePr>
          <p:cNvPr id="182" name="Google Shape;182;p17"/>
          <p:cNvGraphicFramePr/>
          <p:nvPr/>
        </p:nvGraphicFramePr>
        <p:xfrm>
          <a:off x="975225" y="3580435"/>
          <a:ext cx="3000000" cy="3000000"/>
        </p:xfrm>
        <a:graphic>
          <a:graphicData uri="http://schemas.openxmlformats.org/drawingml/2006/table">
            <a:tbl>
              <a:tblPr>
                <a:noFill/>
                <a:tableStyleId>{71E4B83E-A875-4606-8B56-86DEECB065F9}</a:tableStyleId>
              </a:tblPr>
              <a:tblGrid>
                <a:gridCol w="2413000"/>
                <a:gridCol w="2413000"/>
                <a:gridCol w="2413000"/>
              </a:tblGrid>
              <a:tr h="388800">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AMEY THAKUR</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TE COMPS B-50</a:t>
                      </a:r>
                      <a:endParaRPr sz="1200">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TU3F1819127</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7500">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HASAN RIZVI</a:t>
                      </a:r>
                      <a:endParaRPr sz="1200">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TE COMPS B-51</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TU3F1819130</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8800">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MEGA SATISH</a:t>
                      </a:r>
                      <a:endParaRPr sz="1200">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TE COMPS B-58</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FFFFFF"/>
                          </a:solidFill>
                          <a:latin typeface="Play"/>
                          <a:ea typeface="Play"/>
                          <a:cs typeface="Play"/>
                          <a:sym typeface="Play"/>
                        </a:rPr>
                        <a:t>TU3F1819139</a:t>
                      </a:r>
                      <a:endParaRPr sz="1200">
                        <a:solidFill>
                          <a:srgbClr val="FFFFFF"/>
                        </a:solidFill>
                        <a:latin typeface="Play"/>
                        <a:ea typeface="Play"/>
                        <a:cs typeface="Play"/>
                        <a:sym typeface="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WHITE BOX CARTOONIZATION</a:t>
            </a:r>
            <a:endParaRPr b="1" sz="2000">
              <a:solidFill>
                <a:srgbClr val="FF0000"/>
              </a:solidFill>
              <a:latin typeface="Play"/>
              <a:ea typeface="Play"/>
              <a:cs typeface="Play"/>
              <a:sym typeface="Play"/>
            </a:endParaRPr>
          </a:p>
        </p:txBody>
      </p:sp>
      <p:sp>
        <p:nvSpPr>
          <p:cNvPr id="240" name="Google Shape;240;p26"/>
          <p:cNvSpPr txBox="1"/>
          <p:nvPr/>
        </p:nvSpPr>
        <p:spPr>
          <a:xfrm>
            <a:off x="299250" y="1028700"/>
            <a:ext cx="8602200" cy="3829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just">
              <a:spcBef>
                <a:spcPts val="0"/>
              </a:spcBef>
              <a:spcAft>
                <a:spcPts val="0"/>
              </a:spcAft>
              <a:buNone/>
            </a:pPr>
            <a:r>
              <a:rPr lang="en-GB">
                <a:solidFill>
                  <a:srgbClr val="FFFFFF"/>
                </a:solidFill>
                <a:latin typeface="Play"/>
                <a:ea typeface="Play"/>
                <a:cs typeface="Play"/>
                <a:sym typeface="Play"/>
              </a:rPr>
              <a:t>We propose to separately identify three white-box representations from images: </a:t>
            </a:r>
            <a:endParaRPr>
              <a:solidFill>
                <a:srgbClr val="FFFFFF"/>
              </a:solidFill>
              <a:latin typeface="Play"/>
              <a:ea typeface="Play"/>
              <a:cs typeface="Play"/>
              <a:sym typeface="Play"/>
            </a:endParaRPr>
          </a:p>
          <a:p>
            <a:pPr indent="-317500" lvl="0" marL="1371600" rtl="0" algn="just">
              <a:spcBef>
                <a:spcPts val="0"/>
              </a:spcBef>
              <a:spcAft>
                <a:spcPts val="0"/>
              </a:spcAft>
              <a:buClr>
                <a:srgbClr val="FFFFFF"/>
              </a:buClr>
              <a:buSzPts val="1400"/>
              <a:buFont typeface="Play"/>
              <a:buAutoNum type="arabicPeriod"/>
            </a:pPr>
            <a:r>
              <a:rPr lang="en-GB">
                <a:solidFill>
                  <a:srgbClr val="FFFFFF"/>
                </a:solidFill>
                <a:latin typeface="Play"/>
                <a:ea typeface="Play"/>
                <a:cs typeface="Play"/>
                <a:sym typeface="Play"/>
              </a:rPr>
              <a:t>The surface representation </a:t>
            </a:r>
            <a:endParaRPr>
              <a:solidFill>
                <a:srgbClr val="FFFFFF"/>
              </a:solidFill>
              <a:latin typeface="Play"/>
              <a:ea typeface="Play"/>
              <a:cs typeface="Play"/>
              <a:sym typeface="Play"/>
            </a:endParaRPr>
          </a:p>
          <a:p>
            <a:pPr indent="-317500" lvl="0" marL="1371600" rtl="0" algn="just">
              <a:spcBef>
                <a:spcPts val="0"/>
              </a:spcBef>
              <a:spcAft>
                <a:spcPts val="0"/>
              </a:spcAft>
              <a:buClr>
                <a:srgbClr val="FFFFFF"/>
              </a:buClr>
              <a:buSzPts val="1400"/>
              <a:buFont typeface="Play"/>
              <a:buAutoNum type="arabicPeriod"/>
            </a:pPr>
            <a:r>
              <a:rPr lang="en-GB">
                <a:solidFill>
                  <a:srgbClr val="FFFFFF"/>
                </a:solidFill>
                <a:latin typeface="Play"/>
                <a:ea typeface="Play"/>
                <a:cs typeface="Play"/>
                <a:sym typeface="Play"/>
              </a:rPr>
              <a:t>The structure representation </a:t>
            </a:r>
            <a:endParaRPr>
              <a:solidFill>
                <a:srgbClr val="FFFFFF"/>
              </a:solidFill>
              <a:latin typeface="Play"/>
              <a:ea typeface="Play"/>
              <a:cs typeface="Play"/>
              <a:sym typeface="Play"/>
            </a:endParaRPr>
          </a:p>
          <a:p>
            <a:pPr indent="-317500" lvl="0" marL="1371600" rtl="0" algn="just">
              <a:spcBef>
                <a:spcPts val="0"/>
              </a:spcBef>
              <a:spcAft>
                <a:spcPts val="0"/>
              </a:spcAft>
              <a:buClr>
                <a:srgbClr val="FFFFFF"/>
              </a:buClr>
              <a:buSzPts val="1400"/>
              <a:buFont typeface="Play"/>
              <a:buAutoNum type="arabicPeriod"/>
            </a:pPr>
            <a:r>
              <a:rPr lang="en-GB">
                <a:solidFill>
                  <a:srgbClr val="FFFFFF"/>
                </a:solidFill>
                <a:latin typeface="Play"/>
                <a:ea typeface="Play"/>
                <a:cs typeface="Play"/>
                <a:sym typeface="Play"/>
              </a:rPr>
              <a:t>The texture representation</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surface representation that contains a smooth surface of cartoon images.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structure representation that refers to the sparse color-blocks and flatten global content in the celluloid style workflow.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texture representation that reflects high frequency texture, contours, and details in cartoon images.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A Generative Adversarial Network (GAN) framework is used to learn the extracted representations and to cartoonize images. </a:t>
            </a:r>
            <a:endParaRPr>
              <a:solidFill>
                <a:srgbClr val="FFFFFF"/>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TOOLS AND TECHNOLOGIES USED</a:t>
            </a:r>
            <a:endParaRPr b="1" sz="2000">
              <a:solidFill>
                <a:srgbClr val="FF0000"/>
              </a:solidFill>
              <a:latin typeface="Play"/>
              <a:ea typeface="Play"/>
              <a:cs typeface="Play"/>
              <a:sym typeface="Play"/>
            </a:endParaRPr>
          </a:p>
        </p:txBody>
      </p:sp>
      <p:sp>
        <p:nvSpPr>
          <p:cNvPr id="246" name="Google Shape;246;p27"/>
          <p:cNvSpPr txBox="1"/>
          <p:nvPr/>
        </p:nvSpPr>
        <p:spPr>
          <a:xfrm>
            <a:off x="271200" y="1097250"/>
            <a:ext cx="8602200" cy="3632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u="sng">
                <a:solidFill>
                  <a:schemeClr val="dk1"/>
                </a:solidFill>
                <a:latin typeface="Play"/>
                <a:ea typeface="Play"/>
                <a:cs typeface="Play"/>
                <a:sym typeface="Play"/>
              </a:rPr>
              <a:t>TOOLS USED</a:t>
            </a:r>
            <a:endParaRPr b="1" u="sng">
              <a:solidFill>
                <a:schemeClr val="dk1"/>
              </a:solidFill>
              <a:latin typeface="Play"/>
              <a:ea typeface="Play"/>
              <a:cs typeface="Play"/>
              <a:sym typeface="Play"/>
            </a:endParaRPr>
          </a:p>
          <a:p>
            <a:pPr indent="457200" lvl="0" marL="0" rtl="0" algn="just">
              <a:spcBef>
                <a:spcPts val="0"/>
              </a:spcBef>
              <a:spcAft>
                <a:spcPts val="0"/>
              </a:spcAft>
              <a:buNone/>
            </a:pPr>
            <a:r>
              <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Anaconda</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Jupyter Notebook</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TensorFlow.js</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Bootstrap</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Flexbox</a:t>
            </a:r>
            <a:endParaRPr sz="1200">
              <a:solidFill>
                <a:schemeClr val="dk1"/>
              </a:solidFill>
              <a:latin typeface="Play"/>
              <a:ea typeface="Play"/>
              <a:cs typeface="Play"/>
              <a:sym typeface="Play"/>
            </a:endParaRPr>
          </a:p>
          <a:p>
            <a:pPr indent="-304800" lvl="0" marL="365760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GitHub Pages</a:t>
            </a:r>
            <a:endParaRPr sz="1200">
              <a:solidFill>
                <a:schemeClr val="dk1"/>
              </a:solidFill>
              <a:latin typeface="Play"/>
              <a:ea typeface="Play"/>
              <a:cs typeface="Play"/>
              <a:sym typeface="Play"/>
            </a:endParaRPr>
          </a:p>
          <a:p>
            <a:pPr indent="-304800" lvl="0" marL="3657600" rtl="0" algn="l">
              <a:lnSpc>
                <a:spcPct val="115000"/>
              </a:lnSpc>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Colab</a:t>
            </a:r>
            <a:endParaRPr sz="1200">
              <a:solidFill>
                <a:schemeClr val="dk1"/>
              </a:solidFill>
              <a:latin typeface="Play"/>
              <a:ea typeface="Play"/>
              <a:cs typeface="Play"/>
              <a:sym typeface="Play"/>
            </a:endParaRPr>
          </a:p>
          <a:p>
            <a:pPr indent="0" lvl="0" marL="0" rtl="0" algn="just">
              <a:spcBef>
                <a:spcPts val="0"/>
              </a:spcBef>
              <a:spcAft>
                <a:spcPts val="0"/>
              </a:spcAft>
              <a:buNone/>
            </a:pPr>
            <a:r>
              <a:t/>
            </a:r>
            <a:endParaRPr sz="1200">
              <a:solidFill>
                <a:schemeClr val="dk1"/>
              </a:solidFill>
              <a:latin typeface="Play"/>
              <a:ea typeface="Play"/>
              <a:cs typeface="Play"/>
              <a:sym typeface="Play"/>
            </a:endParaRPr>
          </a:p>
          <a:p>
            <a:pPr indent="0" lvl="0" marL="0" rtl="0" algn="ctr">
              <a:spcBef>
                <a:spcPts val="0"/>
              </a:spcBef>
              <a:spcAft>
                <a:spcPts val="0"/>
              </a:spcAft>
              <a:buNone/>
            </a:pPr>
            <a:r>
              <a:rPr b="1" lang="en-GB" u="sng">
                <a:solidFill>
                  <a:schemeClr val="dk1"/>
                </a:solidFill>
                <a:latin typeface="Play"/>
                <a:ea typeface="Play"/>
                <a:cs typeface="Play"/>
                <a:sym typeface="Play"/>
              </a:rPr>
              <a:t>TECHNOLOGIES USED</a:t>
            </a:r>
            <a:endParaRPr b="1" u="sng">
              <a:solidFill>
                <a:schemeClr val="dk1"/>
              </a:solidFill>
              <a:latin typeface="Play"/>
              <a:ea typeface="Play"/>
              <a:cs typeface="Play"/>
              <a:sym typeface="Play"/>
            </a:endParaRPr>
          </a:p>
          <a:p>
            <a:pPr indent="457200" lvl="0" marL="0" rtl="0" algn="just">
              <a:spcBef>
                <a:spcPts val="0"/>
              </a:spcBef>
              <a:spcAft>
                <a:spcPts val="0"/>
              </a:spcAft>
              <a:buNone/>
            </a:pPr>
            <a:r>
              <a:t/>
            </a:r>
            <a:endParaRPr b="1" sz="1200" u="sng">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HTML</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CSS</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JavaScript</a:t>
            </a:r>
            <a:endParaRPr sz="1200">
              <a:solidFill>
                <a:schemeClr val="dk1"/>
              </a:solidFill>
              <a:latin typeface="Play"/>
              <a:ea typeface="Play"/>
              <a:cs typeface="Play"/>
              <a:sym typeface="Play"/>
            </a:endParaRPr>
          </a:p>
          <a:p>
            <a:pPr indent="-304800" lvl="0" marL="3657600" rtl="0" algn="just">
              <a:spcBef>
                <a:spcPts val="0"/>
              </a:spcBef>
              <a:spcAft>
                <a:spcPts val="0"/>
              </a:spcAft>
              <a:buClr>
                <a:schemeClr val="dk1"/>
              </a:buClr>
              <a:buSzPts val="1200"/>
              <a:buFont typeface="Play"/>
              <a:buChar char="●"/>
            </a:pPr>
            <a:r>
              <a:rPr lang="en-GB" sz="1200">
                <a:solidFill>
                  <a:schemeClr val="dk1"/>
                </a:solidFill>
                <a:latin typeface="Play"/>
                <a:ea typeface="Play"/>
                <a:cs typeface="Play"/>
                <a:sym typeface="Play"/>
              </a:rPr>
              <a:t>Python</a:t>
            </a:r>
            <a:endParaRPr sz="1200">
              <a:solidFill>
                <a:schemeClr val="dk1"/>
              </a:solidFill>
              <a:latin typeface="Play"/>
              <a:ea typeface="Play"/>
              <a:cs typeface="Play"/>
              <a:sym typeface="Play"/>
            </a:endParaRPr>
          </a:p>
          <a:p>
            <a:pPr indent="0" lvl="0" marL="0" rtl="0" algn="ctr">
              <a:spcBef>
                <a:spcPts val="0"/>
              </a:spcBef>
              <a:spcAft>
                <a:spcPts val="0"/>
              </a:spcAft>
              <a:buNone/>
            </a:pPr>
            <a:r>
              <a:t/>
            </a:r>
            <a:endParaRPr b="1" sz="1600" u="sng">
              <a:solidFill>
                <a:schemeClr val="dk1"/>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0" name="Shape 250"/>
        <p:cNvGrpSpPr/>
        <p:nvPr/>
      </p:nvGrpSpPr>
      <p:grpSpPr>
        <a:xfrm>
          <a:off x="0" y="0"/>
          <a:ext cx="0" cy="0"/>
          <a:chOff x="0" y="0"/>
          <a:chExt cx="0" cy="0"/>
        </a:xfrm>
      </p:grpSpPr>
      <p:sp>
        <p:nvSpPr>
          <p:cNvPr id="251" name="Google Shape;251;p28"/>
          <p:cNvSpPr txBox="1"/>
          <p:nvPr>
            <p:ph type="title"/>
          </p:nvPr>
        </p:nvSpPr>
        <p:spPr>
          <a:xfrm>
            <a:off x="643887" y="259681"/>
            <a:ext cx="7886700" cy="583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3300"/>
              <a:buFont typeface="Arial"/>
              <a:buNone/>
            </a:pPr>
            <a:r>
              <a:rPr lang="en-GB"/>
              <a:t>TIMELINE</a:t>
            </a:r>
            <a:endParaRPr/>
          </a:p>
        </p:txBody>
      </p:sp>
      <p:sp>
        <p:nvSpPr>
          <p:cNvPr id="252" name="Google Shape;252;p28"/>
          <p:cNvSpPr txBox="1"/>
          <p:nvPr>
            <p:ph idx="5" type="body"/>
          </p:nvPr>
        </p:nvSpPr>
        <p:spPr>
          <a:xfrm>
            <a:off x="348617" y="3699104"/>
            <a:ext cx="1649100" cy="2208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3F3F3F"/>
              </a:buClr>
              <a:buSzPts val="1400"/>
              <a:buNone/>
            </a:pPr>
            <a:r>
              <a:rPr b="1" lang="en-GB">
                <a:solidFill>
                  <a:srgbClr val="3C78D8"/>
                </a:solidFill>
                <a:latin typeface="Play"/>
                <a:ea typeface="Play"/>
                <a:cs typeface="Play"/>
                <a:sym typeface="Play"/>
              </a:rPr>
              <a:t>Research Paper</a:t>
            </a:r>
            <a:endParaRPr b="1">
              <a:solidFill>
                <a:srgbClr val="3C78D8"/>
              </a:solidFill>
              <a:latin typeface="Play"/>
              <a:ea typeface="Play"/>
              <a:cs typeface="Play"/>
              <a:sym typeface="Play"/>
            </a:endParaRPr>
          </a:p>
        </p:txBody>
      </p:sp>
      <p:sp>
        <p:nvSpPr>
          <p:cNvPr id="253" name="Google Shape;253;p28"/>
          <p:cNvSpPr txBox="1"/>
          <p:nvPr>
            <p:ph idx="6" type="body"/>
          </p:nvPr>
        </p:nvSpPr>
        <p:spPr>
          <a:xfrm>
            <a:off x="348625" y="3919900"/>
            <a:ext cx="1649100" cy="520800"/>
          </a:xfrm>
          <a:prstGeom prst="rect">
            <a:avLst/>
          </a:prstGeom>
          <a:noFill/>
          <a:ln>
            <a:noFill/>
          </a:ln>
        </p:spPr>
        <p:txBody>
          <a:bodyPr anchorCtr="0" anchor="ctr" bIns="34275" lIns="68575" spcFirstLastPara="1" rIns="68575" wrap="square" tIns="34275">
            <a:noAutofit/>
          </a:bodyPr>
          <a:lstStyle/>
          <a:p>
            <a:pPr indent="0" lvl="0" marL="0" rtl="0" algn="just">
              <a:lnSpc>
                <a:spcPct val="90000"/>
              </a:lnSpc>
              <a:spcBef>
                <a:spcPts val="0"/>
              </a:spcBef>
              <a:spcAft>
                <a:spcPts val="0"/>
              </a:spcAft>
              <a:buNone/>
            </a:pPr>
            <a:r>
              <a:rPr lang="en-GB" sz="1000">
                <a:solidFill>
                  <a:srgbClr val="000000"/>
                </a:solidFill>
                <a:latin typeface="Play"/>
                <a:ea typeface="Play"/>
                <a:cs typeface="Play"/>
                <a:sym typeface="Play"/>
              </a:rPr>
              <a:t>Reading and collecting relevant information.</a:t>
            </a:r>
            <a:endParaRPr sz="1000">
              <a:solidFill>
                <a:srgbClr val="000000"/>
              </a:solidFill>
              <a:latin typeface="Play"/>
              <a:ea typeface="Play"/>
              <a:cs typeface="Play"/>
              <a:sym typeface="Play"/>
            </a:endParaRPr>
          </a:p>
          <a:p>
            <a:pPr indent="0" lvl="0" marL="0" rtl="0" algn="just">
              <a:lnSpc>
                <a:spcPct val="90000"/>
              </a:lnSpc>
              <a:spcBef>
                <a:spcPts val="0"/>
              </a:spcBef>
              <a:spcAft>
                <a:spcPts val="0"/>
              </a:spcAft>
              <a:buNone/>
            </a:pPr>
            <a:r>
              <a:rPr lang="en-GB" sz="1000">
                <a:solidFill>
                  <a:srgbClr val="000000"/>
                </a:solidFill>
                <a:latin typeface="Play"/>
                <a:ea typeface="Play"/>
                <a:cs typeface="Play"/>
                <a:sym typeface="Play"/>
              </a:rPr>
              <a:t>Defining Requirements.</a:t>
            </a:r>
            <a:endParaRPr sz="1000">
              <a:solidFill>
                <a:srgbClr val="000000"/>
              </a:solidFill>
              <a:latin typeface="Play"/>
              <a:ea typeface="Play"/>
              <a:cs typeface="Play"/>
              <a:sym typeface="Play"/>
            </a:endParaRPr>
          </a:p>
        </p:txBody>
      </p:sp>
      <p:sp>
        <p:nvSpPr>
          <p:cNvPr id="254" name="Google Shape;254;p28"/>
          <p:cNvSpPr txBox="1"/>
          <p:nvPr>
            <p:ph idx="14" type="body"/>
          </p:nvPr>
        </p:nvSpPr>
        <p:spPr>
          <a:xfrm>
            <a:off x="779397"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200"/>
              <a:buNone/>
            </a:pPr>
            <a:r>
              <a:rPr lang="en-GB">
                <a:latin typeface="Play"/>
                <a:ea typeface="Play"/>
                <a:cs typeface="Play"/>
                <a:sym typeface="Play"/>
              </a:rPr>
              <a:t>WEEK 1</a:t>
            </a:r>
            <a:endParaRPr>
              <a:latin typeface="Play"/>
              <a:ea typeface="Play"/>
              <a:cs typeface="Play"/>
              <a:sym typeface="Play"/>
            </a:endParaRPr>
          </a:p>
        </p:txBody>
      </p:sp>
      <p:sp>
        <p:nvSpPr>
          <p:cNvPr id="255" name="Google Shape;255;p28"/>
          <p:cNvSpPr txBox="1"/>
          <p:nvPr>
            <p:ph idx="15" type="body"/>
          </p:nvPr>
        </p:nvSpPr>
        <p:spPr>
          <a:xfrm>
            <a:off x="2468822"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3</a:t>
            </a:r>
            <a:endParaRPr>
              <a:latin typeface="Play"/>
              <a:ea typeface="Play"/>
              <a:cs typeface="Play"/>
              <a:sym typeface="Play"/>
            </a:endParaRPr>
          </a:p>
        </p:txBody>
      </p:sp>
      <p:sp>
        <p:nvSpPr>
          <p:cNvPr id="256" name="Google Shape;256;p28"/>
          <p:cNvSpPr txBox="1"/>
          <p:nvPr>
            <p:ph idx="15" type="body"/>
          </p:nvPr>
        </p:nvSpPr>
        <p:spPr>
          <a:xfrm>
            <a:off x="4158244"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5</a:t>
            </a:r>
            <a:endParaRPr>
              <a:latin typeface="Play"/>
              <a:ea typeface="Play"/>
              <a:cs typeface="Play"/>
              <a:sym typeface="Play"/>
            </a:endParaRPr>
          </a:p>
        </p:txBody>
      </p:sp>
      <p:sp>
        <p:nvSpPr>
          <p:cNvPr id="257" name="Google Shape;257;p28"/>
          <p:cNvSpPr txBox="1"/>
          <p:nvPr>
            <p:ph idx="15" type="body"/>
          </p:nvPr>
        </p:nvSpPr>
        <p:spPr>
          <a:xfrm>
            <a:off x="7537050"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9</a:t>
            </a:r>
            <a:endParaRPr>
              <a:latin typeface="Play"/>
              <a:ea typeface="Play"/>
              <a:cs typeface="Play"/>
              <a:sym typeface="Play"/>
            </a:endParaRPr>
          </a:p>
        </p:txBody>
      </p:sp>
      <p:sp>
        <p:nvSpPr>
          <p:cNvPr id="258" name="Google Shape;258;p28"/>
          <p:cNvSpPr txBox="1"/>
          <p:nvPr>
            <p:ph idx="15" type="body"/>
          </p:nvPr>
        </p:nvSpPr>
        <p:spPr>
          <a:xfrm>
            <a:off x="5847656" y="2784244"/>
            <a:ext cx="782700" cy="220800"/>
          </a:xfrm>
          <a:prstGeom prst="rect">
            <a:avLst/>
          </a:prstGeom>
          <a:no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1200"/>
              <a:buNone/>
            </a:pPr>
            <a:r>
              <a:rPr lang="en-GB">
                <a:latin typeface="Play"/>
                <a:ea typeface="Play"/>
                <a:cs typeface="Play"/>
                <a:sym typeface="Play"/>
              </a:rPr>
              <a:t>WEEK 7</a:t>
            </a:r>
            <a:endParaRPr>
              <a:latin typeface="Play"/>
              <a:ea typeface="Play"/>
              <a:cs typeface="Play"/>
              <a:sym typeface="Play"/>
            </a:endParaRPr>
          </a:p>
        </p:txBody>
      </p:sp>
      <p:sp>
        <p:nvSpPr>
          <p:cNvPr id="259" name="Google Shape;259;p28"/>
          <p:cNvSpPr txBox="1"/>
          <p:nvPr>
            <p:ph idx="5" type="body"/>
          </p:nvPr>
        </p:nvSpPr>
        <p:spPr>
          <a:xfrm>
            <a:off x="6984075" y="3699100"/>
            <a:ext cx="1893600" cy="74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FF0000"/>
                </a:solidFill>
                <a:latin typeface="Play"/>
                <a:ea typeface="Play"/>
                <a:cs typeface="Play"/>
                <a:sym typeface="Play"/>
              </a:rPr>
              <a:t>Prototype Developed Successfully</a:t>
            </a:r>
            <a:endParaRPr b="1" sz="1200">
              <a:solidFill>
                <a:srgbClr val="FF0000"/>
              </a:solidFill>
              <a:latin typeface="Play"/>
              <a:ea typeface="Play"/>
              <a:cs typeface="Play"/>
              <a:sym typeface="Play"/>
            </a:endParaRPr>
          </a:p>
        </p:txBody>
      </p:sp>
      <p:sp>
        <p:nvSpPr>
          <p:cNvPr id="260" name="Google Shape;260;p28"/>
          <p:cNvSpPr txBox="1"/>
          <p:nvPr>
            <p:ph idx="5" type="body"/>
          </p:nvPr>
        </p:nvSpPr>
        <p:spPr>
          <a:xfrm>
            <a:off x="1940525" y="1250225"/>
            <a:ext cx="1839300" cy="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rgbClr val="1FD100"/>
                </a:solidFill>
                <a:latin typeface="Play"/>
                <a:ea typeface="Play"/>
                <a:cs typeface="Play"/>
                <a:sym typeface="Play"/>
              </a:rPr>
              <a:t>Comprehension of Mathematical concepts and Algorithms</a:t>
            </a:r>
            <a:endParaRPr b="1" sz="1200">
              <a:solidFill>
                <a:srgbClr val="1FD100"/>
              </a:solidFill>
              <a:latin typeface="Play"/>
              <a:ea typeface="Play"/>
              <a:cs typeface="Play"/>
              <a:sym typeface="Play"/>
            </a:endParaRPr>
          </a:p>
        </p:txBody>
      </p:sp>
      <p:sp>
        <p:nvSpPr>
          <p:cNvPr id="261" name="Google Shape;261;p28"/>
          <p:cNvSpPr txBox="1"/>
          <p:nvPr>
            <p:ph idx="5" type="body"/>
          </p:nvPr>
        </p:nvSpPr>
        <p:spPr>
          <a:xfrm>
            <a:off x="5414450" y="1250216"/>
            <a:ext cx="1649100" cy="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F3F3F"/>
              </a:buClr>
              <a:buSzPts val="1400"/>
              <a:buNone/>
            </a:pPr>
            <a:r>
              <a:rPr b="1" lang="en-GB" sz="1200">
                <a:solidFill>
                  <a:schemeClr val="accent5"/>
                </a:solidFill>
                <a:latin typeface="Play"/>
                <a:ea typeface="Play"/>
                <a:cs typeface="Play"/>
                <a:sym typeface="Play"/>
              </a:rPr>
              <a:t>Start with the deployment of WBC Model</a:t>
            </a:r>
            <a:endParaRPr b="1" sz="1200">
              <a:solidFill>
                <a:schemeClr val="accent5"/>
              </a:solidFill>
              <a:latin typeface="Play"/>
              <a:ea typeface="Play"/>
              <a:cs typeface="Play"/>
              <a:sym typeface="Play"/>
            </a:endParaRPr>
          </a:p>
        </p:txBody>
      </p:sp>
      <p:sp>
        <p:nvSpPr>
          <p:cNvPr id="262" name="Google Shape;262;p28"/>
          <p:cNvSpPr txBox="1"/>
          <p:nvPr>
            <p:ph idx="5" type="body"/>
          </p:nvPr>
        </p:nvSpPr>
        <p:spPr>
          <a:xfrm>
            <a:off x="3762675" y="3699090"/>
            <a:ext cx="1649100" cy="741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None/>
            </a:pPr>
            <a:r>
              <a:rPr b="1" lang="en-GB" sz="1200">
                <a:solidFill>
                  <a:srgbClr val="00CAEA"/>
                </a:solidFill>
                <a:latin typeface="Play"/>
                <a:ea typeface="Play"/>
                <a:cs typeface="Play"/>
                <a:sym typeface="Play"/>
              </a:rPr>
              <a:t>Start with the implementation of WBC Model</a:t>
            </a:r>
            <a:endParaRPr b="1" sz="1200">
              <a:solidFill>
                <a:srgbClr val="00CAEA"/>
              </a:solidFill>
              <a:latin typeface="Play"/>
              <a:ea typeface="Play"/>
              <a:cs typeface="Play"/>
              <a:sym typeface="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IMPLEMENTATION</a:t>
            </a:r>
            <a:endParaRPr b="1" sz="2000">
              <a:solidFill>
                <a:srgbClr val="FF0000"/>
              </a:solidFill>
              <a:latin typeface="Play"/>
              <a:ea typeface="Play"/>
              <a:cs typeface="Play"/>
              <a:sym typeface="Play"/>
            </a:endParaRPr>
          </a:p>
        </p:txBody>
      </p:sp>
      <p:sp>
        <p:nvSpPr>
          <p:cNvPr id="268" name="Google Shape;268;p29"/>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1"/>
                </a:solidFill>
                <a:latin typeface="Play"/>
                <a:ea typeface="Play"/>
                <a:cs typeface="Play"/>
                <a:sym typeface="Play"/>
              </a:rPr>
              <a:t>GitHub Repository -</a:t>
            </a:r>
            <a:r>
              <a:rPr b="1" lang="en-GB" sz="1200">
                <a:solidFill>
                  <a:srgbClr val="00FFFF"/>
                </a:solidFill>
                <a:latin typeface="Play"/>
                <a:ea typeface="Play"/>
                <a:cs typeface="Play"/>
                <a:sym typeface="Play"/>
              </a:rPr>
              <a:t> </a:t>
            </a:r>
            <a:r>
              <a:rPr lang="en-GB" sz="1200" u="sng">
                <a:solidFill>
                  <a:srgbClr val="00FFFF"/>
                </a:solidFill>
                <a:latin typeface="Play"/>
                <a:ea typeface="Play"/>
                <a:cs typeface="Play"/>
                <a:sym typeface="Play"/>
                <a:hlinkClick r:id="rId3">
                  <a:extLst>
                    <a:ext uri="{A12FA001-AC4F-418D-AE19-62706E023703}">
                      <ahyp:hlinkClr val="tx"/>
                    </a:ext>
                  </a:extLst>
                </a:hlinkClick>
              </a:rPr>
              <a:t>https://github.com/rizvihasan/whitebox_cartoonisation-webapp</a:t>
            </a:r>
            <a:endParaRPr>
              <a:solidFill>
                <a:srgbClr val="00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implement our GAN method with TensorFlow.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Patch discriminator is adopted to simplify calculation and enhance discriminative capacity.</a:t>
            </a:r>
            <a:endParaRPr>
              <a:solidFill>
                <a:srgbClr val="FFFFFF"/>
              </a:solidFill>
              <a:latin typeface="Play"/>
              <a:ea typeface="Play"/>
              <a:cs typeface="Play"/>
              <a:sym typeface="Play"/>
            </a:endParaRPr>
          </a:p>
          <a:p>
            <a:pPr indent="0" lvl="0" marL="0" rtl="0" algn="just">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use Adam algorithm to optimize both Generator and Discriminator networks.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Learning rate and batch size are set to 2 ∗ 10−4 and 16 during training. We at first pre-train the generator with the content loss for 50000 iterations, and then jointly optimize the GAN based framework. Training is stopped after 100000 iterations or on convergence.</a:t>
            </a:r>
            <a:endParaRPr>
              <a:solidFill>
                <a:srgbClr val="FFFFFF"/>
              </a:solidFill>
              <a:latin typeface="Play"/>
              <a:ea typeface="Play"/>
              <a:cs typeface="Play"/>
              <a:sym typeface="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DATASET</a:t>
            </a:r>
            <a:endParaRPr b="1" sz="2000">
              <a:solidFill>
                <a:srgbClr val="FF0000"/>
              </a:solidFill>
              <a:latin typeface="Play"/>
              <a:ea typeface="Play"/>
              <a:cs typeface="Play"/>
              <a:sym typeface="Play"/>
            </a:endParaRPr>
          </a:p>
        </p:txBody>
      </p:sp>
      <p:sp>
        <p:nvSpPr>
          <p:cNvPr id="274" name="Google Shape;274;p30"/>
          <p:cNvSpPr txBox="1"/>
          <p:nvPr/>
        </p:nvSpPr>
        <p:spPr>
          <a:xfrm>
            <a:off x="271200" y="1058475"/>
            <a:ext cx="8602200" cy="3762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Human face and landscape data are collected for generalization on diverse scenes.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For real-world photos, we collect 10000 images from the FFHQ dataset for the human face and 5000 images from the dataset in for landscape.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For cartoon images, we collect 10000 images from animations for the human face and 10000 images for landscape.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For the validation set, we collect 3011 animation images and 1978 real-world photos.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Images shown in the main paper are collected from the DIV2K dataset, and images in user study are collected from the Internet and Microsoft COCO dataset.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During training, all images are resized to 256*256 resolution, and face images are feed only once in every five iterations. </a:t>
            </a:r>
            <a:endParaRPr>
              <a:solidFill>
                <a:srgbClr val="FFFFFF"/>
              </a:solidFill>
              <a:latin typeface="Play"/>
              <a:ea typeface="Play"/>
              <a:cs typeface="Play"/>
              <a:sym typeface="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TIME PERFORMANCE AND MODEL SIZE</a:t>
            </a:r>
            <a:endParaRPr b="1" sz="2000">
              <a:solidFill>
                <a:srgbClr val="FF0000"/>
              </a:solidFill>
              <a:latin typeface="Play"/>
              <a:ea typeface="Play"/>
              <a:cs typeface="Play"/>
              <a:sym typeface="Play"/>
            </a:endParaRPr>
          </a:p>
        </p:txBody>
      </p:sp>
      <p:sp>
        <p:nvSpPr>
          <p:cNvPr id="280" name="Google Shape;280;p31"/>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Our model is the fastest among four methods on all devices and all resolutions, and has the smallest model size.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Especially, our model can process a 720*1280 image on GPU within only 17.23ms, which enables it for real-time High-Resolution video processing tasks.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0" lvl="0" marL="4572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Generality to diverse use cases: We apply our model on diverse real-world scenes, including natural landscape, city views, people, animals, and plants.</a:t>
            </a:r>
            <a:endParaRPr>
              <a:solidFill>
                <a:srgbClr val="FFFFFF"/>
              </a:solidFill>
              <a:latin typeface="Play"/>
              <a:ea typeface="Play"/>
              <a:cs typeface="Play"/>
              <a:sym typeface="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CartoonGAN</a:t>
            </a:r>
            <a:endParaRPr b="1" sz="2000">
              <a:solidFill>
                <a:srgbClr val="FF0000"/>
              </a:solidFill>
              <a:latin typeface="Play"/>
              <a:ea typeface="Play"/>
              <a:cs typeface="Play"/>
              <a:sym typeface="Play"/>
            </a:endParaRPr>
          </a:p>
        </p:txBody>
      </p:sp>
      <p:sp>
        <p:nvSpPr>
          <p:cNvPr id="286" name="Google Shape;286;p32"/>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CartoonGAN, a generative adversarial network (GAN) framework for cartoon stylization.This method takes a set of photos and a set of cartoon images for training. To produce high quality results while making the training data easy to obtain, pairing or correspondence between two sets of images is not required. </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0" lvl="0" marL="91440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CartoonGAN is basically a dedicated GAN-based architecture together with two simple yet effective loss functions. When cartoon images from individual artists are used for training, our method is able to reproduce their styles. </a:t>
            </a:r>
            <a:endParaRPr>
              <a:solidFill>
                <a:srgbClr val="FFFFFF"/>
              </a:solidFill>
              <a:latin typeface="Play"/>
              <a:ea typeface="Play"/>
              <a:cs typeface="Play"/>
              <a:sym typeface="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GANILLA</a:t>
            </a:r>
            <a:endParaRPr b="1" sz="2000">
              <a:solidFill>
                <a:srgbClr val="FF0000"/>
              </a:solidFill>
              <a:latin typeface="Play"/>
              <a:ea typeface="Play"/>
              <a:cs typeface="Play"/>
              <a:sym typeface="Play"/>
            </a:endParaRPr>
          </a:p>
        </p:txBody>
      </p:sp>
      <p:sp>
        <p:nvSpPr>
          <p:cNvPr id="292" name="Google Shape;292;p33"/>
          <p:cNvSpPr txBox="1"/>
          <p:nvPr/>
        </p:nvSpPr>
        <p:spPr>
          <a:xfrm>
            <a:off x="271200" y="1083275"/>
            <a:ext cx="8602200" cy="3737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GANILLA stands for Generative Adversarial Networks for Image to Illustration Translation.</a:t>
            </a:r>
            <a:endParaRPr>
              <a:solidFill>
                <a:schemeClr val="dk1"/>
              </a:solidFill>
              <a:latin typeface="Play"/>
              <a:ea typeface="Play"/>
              <a:cs typeface="Play"/>
              <a:sym typeface="Play"/>
            </a:endParaRPr>
          </a:p>
          <a:p>
            <a:pPr indent="0" lvl="0" marL="457200" rtl="0" algn="just">
              <a:spcBef>
                <a:spcPts val="0"/>
              </a:spcBef>
              <a:spcAft>
                <a:spcPts val="0"/>
              </a:spcAft>
              <a:buNone/>
            </a:pPr>
            <a:r>
              <a:t/>
            </a:r>
            <a:endParaRPr>
              <a:solidFill>
                <a:schemeClr val="dk1"/>
              </a:solidFill>
              <a:latin typeface="Play"/>
              <a:ea typeface="Play"/>
              <a:cs typeface="Play"/>
              <a:sym typeface="Play"/>
            </a:endParaRPr>
          </a:p>
          <a:p>
            <a:pPr indent="-317500" lvl="0" marL="457200" rtl="0" algn="just">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Illustrations in children's books has opened up a new domain in unpaired image-to-image translation. Currently, state-of-the-art image-to-image translation models successfully transfer either the style or the content, they fail to transfer both at the same time. </a:t>
            </a:r>
            <a:endParaRPr>
              <a:solidFill>
                <a:schemeClr val="dk1"/>
              </a:solidFill>
              <a:latin typeface="Play"/>
              <a:ea typeface="Play"/>
              <a:cs typeface="Play"/>
              <a:sym typeface="Play"/>
            </a:endParaRPr>
          </a:p>
          <a:p>
            <a:pPr indent="0" lvl="0" marL="457200" rtl="0" algn="just">
              <a:spcBef>
                <a:spcPts val="0"/>
              </a:spcBef>
              <a:spcAft>
                <a:spcPts val="0"/>
              </a:spcAft>
              <a:buNone/>
            </a:pPr>
            <a:r>
              <a:t/>
            </a:r>
            <a:endParaRPr>
              <a:solidFill>
                <a:schemeClr val="dk1"/>
              </a:solidFill>
              <a:latin typeface="Play"/>
              <a:ea typeface="Play"/>
              <a:cs typeface="Play"/>
              <a:sym typeface="Play"/>
            </a:endParaRPr>
          </a:p>
          <a:p>
            <a:pPr indent="-317500" lvl="0" marL="457200" rtl="0" algn="just">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GANILLA is a new network to address this issue and show that the resulting network strikes a better balance between style and content. </a:t>
            </a:r>
            <a:endParaRPr>
              <a:solidFill>
                <a:schemeClr val="dk1"/>
              </a:solidFill>
              <a:latin typeface="Play"/>
              <a:ea typeface="Play"/>
              <a:cs typeface="Play"/>
              <a:sym typeface="Play"/>
            </a:endParaRPr>
          </a:p>
          <a:p>
            <a:pPr indent="0" lvl="0" marL="457200" rtl="0" algn="just">
              <a:spcBef>
                <a:spcPts val="0"/>
              </a:spcBef>
              <a:spcAft>
                <a:spcPts val="0"/>
              </a:spcAft>
              <a:buNone/>
            </a:pPr>
            <a:r>
              <a:t/>
            </a:r>
            <a:endParaRPr>
              <a:solidFill>
                <a:schemeClr val="dk1"/>
              </a:solidFill>
              <a:highlight>
                <a:schemeClr val="lt1"/>
              </a:highlight>
              <a:latin typeface="Play"/>
              <a:ea typeface="Play"/>
              <a:cs typeface="Play"/>
              <a:sym typeface="Play"/>
            </a:endParaRPr>
          </a:p>
          <a:p>
            <a:pPr indent="-317500" lvl="0" marL="457200" rtl="0" algn="just">
              <a:spcBef>
                <a:spcPts val="0"/>
              </a:spcBef>
              <a:spcAft>
                <a:spcPts val="0"/>
              </a:spcAft>
              <a:buClr>
                <a:schemeClr val="dk1"/>
              </a:buClr>
              <a:buSzPts val="1400"/>
              <a:buFont typeface="Play"/>
              <a:buChar char="●"/>
            </a:pPr>
            <a:r>
              <a:rPr lang="en-GB">
                <a:solidFill>
                  <a:schemeClr val="dk1"/>
                </a:solidFill>
                <a:highlight>
                  <a:schemeClr val="lt1"/>
                </a:highlight>
                <a:latin typeface="Play"/>
                <a:ea typeface="Play"/>
                <a:cs typeface="Play"/>
                <a:sym typeface="Play"/>
              </a:rPr>
              <a:t>So far, the success of image translation models has been based on subjective, qualitative visual comparison on a limited number of images. GANILLA is a framework for the quantitative evaluation of image-to-illustration models, where both content and style are taken into account using separate classifiers. </a:t>
            </a:r>
            <a:endParaRPr>
              <a:solidFill>
                <a:schemeClr val="dk1"/>
              </a:solidFill>
              <a:highlight>
                <a:schemeClr val="lt1"/>
              </a:highlight>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COMPARISON BETWEEN CARTOONGAN, GANILLA AND WBC</a:t>
            </a:r>
            <a:endParaRPr b="1" sz="2000">
              <a:solidFill>
                <a:srgbClr val="FF0000"/>
              </a:solidFill>
              <a:latin typeface="Play"/>
              <a:ea typeface="Play"/>
              <a:cs typeface="Play"/>
              <a:sym typeface="Play"/>
            </a:endParaRPr>
          </a:p>
        </p:txBody>
      </p:sp>
      <p:pic>
        <p:nvPicPr>
          <p:cNvPr id="298" name="Google Shape;298;p34"/>
          <p:cNvPicPr preferRelativeResize="0"/>
          <p:nvPr/>
        </p:nvPicPr>
        <p:blipFill>
          <a:blip r:embed="rId3">
            <a:alphaModFix/>
          </a:blip>
          <a:stretch>
            <a:fillRect/>
          </a:stretch>
        </p:blipFill>
        <p:spPr>
          <a:xfrm>
            <a:off x="271200" y="1360625"/>
            <a:ext cx="1971900" cy="1982500"/>
          </a:xfrm>
          <a:prstGeom prst="rect">
            <a:avLst/>
          </a:prstGeom>
          <a:noFill/>
          <a:ln cap="flat" cmpd="sng" w="9525">
            <a:solidFill>
              <a:schemeClr val="dk1"/>
            </a:solidFill>
            <a:prstDash val="solid"/>
            <a:round/>
            <a:headEnd len="sm" w="sm" type="none"/>
            <a:tailEnd len="sm" w="sm" type="none"/>
          </a:ln>
        </p:spPr>
      </p:pic>
      <p:pic>
        <p:nvPicPr>
          <p:cNvPr id="299" name="Google Shape;299;p34"/>
          <p:cNvPicPr preferRelativeResize="0"/>
          <p:nvPr/>
        </p:nvPicPr>
        <p:blipFill>
          <a:blip r:embed="rId4">
            <a:alphaModFix/>
          </a:blip>
          <a:stretch>
            <a:fillRect/>
          </a:stretch>
        </p:blipFill>
        <p:spPr>
          <a:xfrm>
            <a:off x="2472425" y="1360625"/>
            <a:ext cx="1971900" cy="1982492"/>
          </a:xfrm>
          <a:prstGeom prst="rect">
            <a:avLst/>
          </a:prstGeom>
          <a:noFill/>
          <a:ln cap="flat" cmpd="sng" w="9525">
            <a:solidFill>
              <a:schemeClr val="dk1"/>
            </a:solidFill>
            <a:prstDash val="solid"/>
            <a:round/>
            <a:headEnd len="sm" w="sm" type="none"/>
            <a:tailEnd len="sm" w="sm" type="none"/>
          </a:ln>
        </p:spPr>
      </p:pic>
      <p:pic>
        <p:nvPicPr>
          <p:cNvPr id="300" name="Google Shape;300;p34"/>
          <p:cNvPicPr preferRelativeResize="0"/>
          <p:nvPr/>
        </p:nvPicPr>
        <p:blipFill>
          <a:blip r:embed="rId5">
            <a:alphaModFix/>
          </a:blip>
          <a:stretch>
            <a:fillRect/>
          </a:stretch>
        </p:blipFill>
        <p:spPr>
          <a:xfrm>
            <a:off x="4673651" y="1360625"/>
            <a:ext cx="1971900" cy="1982502"/>
          </a:xfrm>
          <a:prstGeom prst="rect">
            <a:avLst/>
          </a:prstGeom>
          <a:noFill/>
          <a:ln cap="flat" cmpd="sng" w="9525">
            <a:solidFill>
              <a:schemeClr val="dk1"/>
            </a:solidFill>
            <a:prstDash val="solid"/>
            <a:round/>
            <a:headEnd len="sm" w="sm" type="none"/>
            <a:tailEnd len="sm" w="sm" type="none"/>
          </a:ln>
        </p:spPr>
      </p:pic>
      <p:pic>
        <p:nvPicPr>
          <p:cNvPr id="301" name="Google Shape;301;p34"/>
          <p:cNvPicPr preferRelativeResize="0"/>
          <p:nvPr/>
        </p:nvPicPr>
        <p:blipFill>
          <a:blip r:embed="rId6">
            <a:alphaModFix/>
          </a:blip>
          <a:stretch>
            <a:fillRect/>
          </a:stretch>
        </p:blipFill>
        <p:spPr>
          <a:xfrm>
            <a:off x="6901500" y="1360625"/>
            <a:ext cx="1971900" cy="1982502"/>
          </a:xfrm>
          <a:prstGeom prst="rect">
            <a:avLst/>
          </a:prstGeom>
          <a:noFill/>
          <a:ln cap="flat" cmpd="sng" w="9525">
            <a:solidFill>
              <a:schemeClr val="dk1"/>
            </a:solidFill>
            <a:prstDash val="solid"/>
            <a:round/>
            <a:headEnd len="sm" w="sm" type="none"/>
            <a:tailEnd len="sm" w="sm" type="none"/>
          </a:ln>
        </p:spPr>
      </p:pic>
      <p:sp>
        <p:nvSpPr>
          <p:cNvPr id="302" name="Google Shape;302;p34"/>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Input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p:txBody>
      </p:sp>
      <p:cxnSp>
        <p:nvCxnSpPr>
          <p:cNvPr id="303" name="Google Shape;303;p34"/>
          <p:cNvCxnSpPr/>
          <p:nvPr/>
        </p:nvCxnSpPr>
        <p:spPr>
          <a:xfrm rot="10800000">
            <a:off x="1257150" y="3343125"/>
            <a:ext cx="0" cy="1008000"/>
          </a:xfrm>
          <a:prstGeom prst="straightConnector1">
            <a:avLst/>
          </a:prstGeom>
          <a:noFill/>
          <a:ln cap="flat" cmpd="sng" w="9525">
            <a:solidFill>
              <a:schemeClr val="dk1"/>
            </a:solidFill>
            <a:prstDash val="solid"/>
            <a:round/>
            <a:headEnd len="med" w="med" type="none"/>
            <a:tailEnd len="med" w="med" type="triangle"/>
          </a:ln>
        </p:spPr>
      </p:cxnSp>
      <p:sp>
        <p:nvSpPr>
          <p:cNvPr id="304" name="Google Shape;304;p34"/>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CartoonGAN </a:t>
            </a:r>
            <a:endParaRPr>
              <a:solidFill>
                <a:srgbClr val="FFFFFF"/>
              </a:solidFill>
              <a:latin typeface="Play"/>
              <a:ea typeface="Play"/>
              <a:cs typeface="Play"/>
              <a:sym typeface="Play"/>
            </a:endParaRPr>
          </a:p>
        </p:txBody>
      </p:sp>
      <p:sp>
        <p:nvSpPr>
          <p:cNvPr id="305" name="Google Shape;305;p34"/>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GANILLA</a:t>
            </a:r>
            <a:endParaRPr>
              <a:solidFill>
                <a:srgbClr val="FFFFFF"/>
              </a:solidFill>
              <a:latin typeface="Play"/>
              <a:ea typeface="Play"/>
              <a:cs typeface="Play"/>
              <a:sym typeface="Play"/>
            </a:endParaRPr>
          </a:p>
        </p:txBody>
      </p:sp>
      <p:sp>
        <p:nvSpPr>
          <p:cNvPr id="306" name="Google Shape;306;p34"/>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WBC</a:t>
            </a:r>
            <a:endParaRPr>
              <a:solidFill>
                <a:srgbClr val="FFFFFF"/>
              </a:solidFill>
              <a:latin typeface="Play"/>
              <a:ea typeface="Play"/>
              <a:cs typeface="Play"/>
              <a:sym typeface="Play"/>
            </a:endParaRPr>
          </a:p>
        </p:txBody>
      </p:sp>
      <p:cxnSp>
        <p:nvCxnSpPr>
          <p:cNvPr id="307" name="Google Shape;307;p34"/>
          <p:cNvCxnSpPr>
            <a:stCxn id="304" idx="0"/>
            <a:endCxn id="299" idx="2"/>
          </p:cNvCxnSpPr>
          <p:nvPr/>
        </p:nvCxnSpPr>
        <p:spPr>
          <a:xfrm rot="10800000">
            <a:off x="3458363" y="3343025"/>
            <a:ext cx="0" cy="1137300"/>
          </a:xfrm>
          <a:prstGeom prst="straightConnector1">
            <a:avLst/>
          </a:prstGeom>
          <a:noFill/>
          <a:ln cap="flat" cmpd="sng" w="9525">
            <a:solidFill>
              <a:schemeClr val="dk1"/>
            </a:solidFill>
            <a:prstDash val="solid"/>
            <a:round/>
            <a:headEnd len="med" w="med" type="none"/>
            <a:tailEnd len="med" w="med" type="triangle"/>
          </a:ln>
        </p:spPr>
      </p:cxnSp>
      <p:cxnSp>
        <p:nvCxnSpPr>
          <p:cNvPr id="308" name="Google Shape;308;p34"/>
          <p:cNvCxnSpPr>
            <a:stCxn id="305" idx="0"/>
            <a:endCxn id="300" idx="2"/>
          </p:cNvCxnSpPr>
          <p:nvPr/>
        </p:nvCxnSpPr>
        <p:spPr>
          <a:xfrm rot="10800000">
            <a:off x="5659700" y="3343025"/>
            <a:ext cx="13200" cy="1137300"/>
          </a:xfrm>
          <a:prstGeom prst="straightConnector1">
            <a:avLst/>
          </a:prstGeom>
          <a:noFill/>
          <a:ln cap="flat" cmpd="sng" w="9525">
            <a:solidFill>
              <a:schemeClr val="dk1"/>
            </a:solidFill>
            <a:prstDash val="solid"/>
            <a:round/>
            <a:headEnd len="med" w="med" type="none"/>
            <a:tailEnd len="med" w="med" type="triangle"/>
          </a:ln>
        </p:spPr>
      </p:cxnSp>
      <p:cxnSp>
        <p:nvCxnSpPr>
          <p:cNvPr id="309" name="Google Shape;309;p34"/>
          <p:cNvCxnSpPr>
            <a:stCxn id="306" idx="0"/>
            <a:endCxn id="301" idx="2"/>
          </p:cNvCxnSpPr>
          <p:nvPr/>
        </p:nvCxnSpPr>
        <p:spPr>
          <a:xfrm rot="10800000">
            <a:off x="7887425" y="3343025"/>
            <a:ext cx="0" cy="11373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COMPARISON BETWEEN CARTOONGAN, GANILLA AND WBC</a:t>
            </a:r>
            <a:endParaRPr b="1" sz="2000">
              <a:solidFill>
                <a:srgbClr val="FF0000"/>
              </a:solidFill>
              <a:latin typeface="Play"/>
              <a:ea typeface="Play"/>
              <a:cs typeface="Play"/>
              <a:sym typeface="Play"/>
            </a:endParaRPr>
          </a:p>
        </p:txBody>
      </p:sp>
      <p:sp>
        <p:nvSpPr>
          <p:cNvPr id="315" name="Google Shape;315;p35"/>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Input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p:txBody>
      </p:sp>
      <p:cxnSp>
        <p:nvCxnSpPr>
          <p:cNvPr id="316" name="Google Shape;316;p35"/>
          <p:cNvCxnSpPr/>
          <p:nvPr/>
        </p:nvCxnSpPr>
        <p:spPr>
          <a:xfrm rot="10800000">
            <a:off x="1257150" y="3343125"/>
            <a:ext cx="0" cy="1008000"/>
          </a:xfrm>
          <a:prstGeom prst="straightConnector1">
            <a:avLst/>
          </a:prstGeom>
          <a:noFill/>
          <a:ln cap="flat" cmpd="sng" w="9525">
            <a:solidFill>
              <a:schemeClr val="dk1"/>
            </a:solidFill>
            <a:prstDash val="solid"/>
            <a:round/>
            <a:headEnd len="med" w="med" type="none"/>
            <a:tailEnd len="med" w="med" type="triangle"/>
          </a:ln>
        </p:spPr>
      </p:cxnSp>
      <p:sp>
        <p:nvSpPr>
          <p:cNvPr id="317" name="Google Shape;317;p35"/>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CartoonGAN </a:t>
            </a:r>
            <a:endParaRPr>
              <a:solidFill>
                <a:srgbClr val="FFFFFF"/>
              </a:solidFill>
              <a:latin typeface="Play"/>
              <a:ea typeface="Play"/>
              <a:cs typeface="Play"/>
              <a:sym typeface="Play"/>
            </a:endParaRPr>
          </a:p>
        </p:txBody>
      </p:sp>
      <p:sp>
        <p:nvSpPr>
          <p:cNvPr id="318" name="Google Shape;318;p35"/>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GANILLA</a:t>
            </a:r>
            <a:endParaRPr>
              <a:solidFill>
                <a:srgbClr val="FFFFFF"/>
              </a:solidFill>
              <a:latin typeface="Play"/>
              <a:ea typeface="Play"/>
              <a:cs typeface="Play"/>
              <a:sym typeface="Play"/>
            </a:endParaRPr>
          </a:p>
        </p:txBody>
      </p:sp>
      <p:sp>
        <p:nvSpPr>
          <p:cNvPr id="319" name="Google Shape;319;p35"/>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WBC</a:t>
            </a:r>
            <a:endParaRPr>
              <a:solidFill>
                <a:srgbClr val="FFFFFF"/>
              </a:solidFill>
              <a:latin typeface="Play"/>
              <a:ea typeface="Play"/>
              <a:cs typeface="Play"/>
              <a:sym typeface="Play"/>
            </a:endParaRPr>
          </a:p>
        </p:txBody>
      </p:sp>
      <p:cxnSp>
        <p:nvCxnSpPr>
          <p:cNvPr id="320" name="Google Shape;320;p35"/>
          <p:cNvCxnSpPr>
            <a:stCxn id="317" idx="0"/>
            <a:endCxn id="321" idx="2"/>
          </p:cNvCxnSpPr>
          <p:nvPr/>
        </p:nvCxnSpPr>
        <p:spPr>
          <a:xfrm rot="10800000">
            <a:off x="3458363" y="3343025"/>
            <a:ext cx="0" cy="1137300"/>
          </a:xfrm>
          <a:prstGeom prst="straightConnector1">
            <a:avLst/>
          </a:prstGeom>
          <a:noFill/>
          <a:ln cap="flat" cmpd="sng" w="9525">
            <a:solidFill>
              <a:schemeClr val="dk1"/>
            </a:solidFill>
            <a:prstDash val="solid"/>
            <a:round/>
            <a:headEnd len="med" w="med" type="none"/>
            <a:tailEnd len="med" w="med" type="triangle"/>
          </a:ln>
        </p:spPr>
      </p:cxnSp>
      <p:cxnSp>
        <p:nvCxnSpPr>
          <p:cNvPr id="322" name="Google Shape;322;p35"/>
          <p:cNvCxnSpPr>
            <a:stCxn id="318" idx="0"/>
            <a:endCxn id="323" idx="2"/>
          </p:cNvCxnSpPr>
          <p:nvPr/>
        </p:nvCxnSpPr>
        <p:spPr>
          <a:xfrm rot="10800000">
            <a:off x="5659700" y="3343025"/>
            <a:ext cx="13200" cy="1137300"/>
          </a:xfrm>
          <a:prstGeom prst="straightConnector1">
            <a:avLst/>
          </a:prstGeom>
          <a:noFill/>
          <a:ln cap="flat" cmpd="sng" w="9525">
            <a:solidFill>
              <a:schemeClr val="dk1"/>
            </a:solidFill>
            <a:prstDash val="solid"/>
            <a:round/>
            <a:headEnd len="med" w="med" type="none"/>
            <a:tailEnd len="med" w="med" type="triangle"/>
          </a:ln>
        </p:spPr>
      </p:cxnSp>
      <p:cxnSp>
        <p:nvCxnSpPr>
          <p:cNvPr id="324" name="Google Shape;324;p35"/>
          <p:cNvCxnSpPr>
            <a:stCxn id="319" idx="0"/>
            <a:endCxn id="325" idx="2"/>
          </p:cNvCxnSpPr>
          <p:nvPr/>
        </p:nvCxnSpPr>
        <p:spPr>
          <a:xfrm rot="10800000">
            <a:off x="7887425" y="3343025"/>
            <a:ext cx="0" cy="1137300"/>
          </a:xfrm>
          <a:prstGeom prst="straightConnector1">
            <a:avLst/>
          </a:prstGeom>
          <a:noFill/>
          <a:ln cap="flat" cmpd="sng" w="9525">
            <a:solidFill>
              <a:schemeClr val="dk1"/>
            </a:solidFill>
            <a:prstDash val="solid"/>
            <a:round/>
            <a:headEnd len="med" w="med" type="none"/>
            <a:tailEnd len="med" w="med" type="triangle"/>
          </a:ln>
        </p:spPr>
      </p:cxnSp>
      <p:pic>
        <p:nvPicPr>
          <p:cNvPr id="326" name="Google Shape;326;p35"/>
          <p:cNvPicPr preferRelativeResize="0"/>
          <p:nvPr/>
        </p:nvPicPr>
        <p:blipFill>
          <a:blip r:embed="rId3">
            <a:alphaModFix/>
          </a:blip>
          <a:stretch>
            <a:fillRect/>
          </a:stretch>
        </p:blipFill>
        <p:spPr>
          <a:xfrm>
            <a:off x="371325" y="1360625"/>
            <a:ext cx="1971900" cy="1982502"/>
          </a:xfrm>
          <a:prstGeom prst="rect">
            <a:avLst/>
          </a:prstGeom>
          <a:noFill/>
          <a:ln cap="flat" cmpd="sng" w="9525">
            <a:solidFill>
              <a:schemeClr val="dk1"/>
            </a:solidFill>
            <a:prstDash val="solid"/>
            <a:round/>
            <a:headEnd len="sm" w="sm" type="none"/>
            <a:tailEnd len="sm" w="sm" type="none"/>
          </a:ln>
        </p:spPr>
      </p:pic>
      <p:pic>
        <p:nvPicPr>
          <p:cNvPr id="327" name="Google Shape;327;p35"/>
          <p:cNvPicPr preferRelativeResize="0"/>
          <p:nvPr/>
        </p:nvPicPr>
        <p:blipFill>
          <a:blip r:embed="rId4">
            <a:alphaModFix/>
          </a:blip>
          <a:stretch>
            <a:fillRect/>
          </a:stretch>
        </p:blipFill>
        <p:spPr>
          <a:xfrm>
            <a:off x="2522487" y="1360621"/>
            <a:ext cx="1971900" cy="1982503"/>
          </a:xfrm>
          <a:prstGeom prst="rect">
            <a:avLst/>
          </a:prstGeom>
          <a:noFill/>
          <a:ln cap="flat" cmpd="sng" w="9525">
            <a:solidFill>
              <a:schemeClr val="dk1"/>
            </a:solidFill>
            <a:prstDash val="solid"/>
            <a:round/>
            <a:headEnd len="sm" w="sm" type="none"/>
            <a:tailEnd len="sm" w="sm" type="none"/>
          </a:ln>
        </p:spPr>
      </p:pic>
      <p:pic>
        <p:nvPicPr>
          <p:cNvPr id="328" name="Google Shape;328;p35"/>
          <p:cNvPicPr preferRelativeResize="0"/>
          <p:nvPr/>
        </p:nvPicPr>
        <p:blipFill>
          <a:blip r:embed="rId5">
            <a:alphaModFix/>
          </a:blip>
          <a:stretch>
            <a:fillRect/>
          </a:stretch>
        </p:blipFill>
        <p:spPr>
          <a:xfrm>
            <a:off x="4670486" y="1360636"/>
            <a:ext cx="1971875" cy="1982476"/>
          </a:xfrm>
          <a:prstGeom prst="rect">
            <a:avLst/>
          </a:prstGeom>
          <a:noFill/>
          <a:ln cap="flat" cmpd="sng" w="9525">
            <a:solidFill>
              <a:schemeClr val="dk1"/>
            </a:solidFill>
            <a:prstDash val="solid"/>
            <a:round/>
            <a:headEnd len="sm" w="sm" type="none"/>
            <a:tailEnd len="sm" w="sm" type="none"/>
          </a:ln>
        </p:spPr>
      </p:pic>
      <p:pic>
        <p:nvPicPr>
          <p:cNvPr id="329" name="Google Shape;329;p35"/>
          <p:cNvPicPr preferRelativeResize="0"/>
          <p:nvPr/>
        </p:nvPicPr>
        <p:blipFill>
          <a:blip r:embed="rId6">
            <a:alphaModFix/>
          </a:blip>
          <a:stretch>
            <a:fillRect/>
          </a:stretch>
        </p:blipFill>
        <p:spPr>
          <a:xfrm>
            <a:off x="6818475" y="1360623"/>
            <a:ext cx="1971875" cy="198248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8"/>
          <p:cNvPicPr preferRelativeResize="0"/>
          <p:nvPr/>
        </p:nvPicPr>
        <p:blipFill>
          <a:blip r:embed="rId3">
            <a:alphaModFix/>
          </a:blip>
          <a:stretch>
            <a:fillRect/>
          </a:stretch>
        </p:blipFill>
        <p:spPr>
          <a:xfrm>
            <a:off x="0" y="0"/>
            <a:ext cx="4544574" cy="2569450"/>
          </a:xfrm>
          <a:prstGeom prst="rect">
            <a:avLst/>
          </a:prstGeom>
          <a:noFill/>
          <a:ln cap="flat" cmpd="sng" w="9525">
            <a:solidFill>
              <a:srgbClr val="FFFFFF"/>
            </a:solidFill>
            <a:prstDash val="solid"/>
            <a:round/>
            <a:headEnd len="sm" w="sm" type="none"/>
            <a:tailEnd len="sm" w="sm" type="none"/>
          </a:ln>
        </p:spPr>
      </p:pic>
      <p:pic>
        <p:nvPicPr>
          <p:cNvPr id="188" name="Google Shape;188;p18"/>
          <p:cNvPicPr preferRelativeResize="0"/>
          <p:nvPr/>
        </p:nvPicPr>
        <p:blipFill>
          <a:blip r:embed="rId4">
            <a:alphaModFix/>
          </a:blip>
          <a:stretch>
            <a:fillRect/>
          </a:stretch>
        </p:blipFill>
        <p:spPr>
          <a:xfrm>
            <a:off x="4571999" y="0"/>
            <a:ext cx="4555200" cy="2569446"/>
          </a:xfrm>
          <a:prstGeom prst="rect">
            <a:avLst/>
          </a:prstGeom>
          <a:noFill/>
          <a:ln cap="flat" cmpd="sng" w="9525">
            <a:solidFill>
              <a:srgbClr val="FFFFFF"/>
            </a:solidFill>
            <a:prstDash val="solid"/>
            <a:round/>
            <a:headEnd len="sm" w="sm" type="none"/>
            <a:tailEnd len="sm" w="sm" type="none"/>
          </a:ln>
        </p:spPr>
      </p:pic>
      <p:sp>
        <p:nvSpPr>
          <p:cNvPr id="189" name="Google Shape;189;p18"/>
          <p:cNvSpPr txBox="1"/>
          <p:nvPr/>
        </p:nvSpPr>
        <p:spPr>
          <a:xfrm>
            <a:off x="317788" y="2768150"/>
            <a:ext cx="3909000" cy="400200"/>
          </a:xfrm>
          <a:prstGeom prst="rect">
            <a:avLst/>
          </a:prstGeom>
          <a:noFill/>
          <a:ln>
            <a:noFill/>
          </a:ln>
        </p:spPr>
        <p:txBody>
          <a:bodyPr anchorCtr="0" anchor="ctr" bIns="91425" lIns="91425" spcFirstLastPara="1" rIns="91425" wrap="square" tIns="91425">
            <a:noAutofit/>
          </a:bodyPr>
          <a:lstStyle/>
          <a:p>
            <a:pPr indent="-317500" lvl="0" marL="457200" rtl="0" algn="ctr">
              <a:spcBef>
                <a:spcPts val="0"/>
              </a:spcBef>
              <a:spcAft>
                <a:spcPts val="0"/>
              </a:spcAft>
              <a:buClr>
                <a:srgbClr val="FFFFFF"/>
              </a:buClr>
              <a:buSzPts val="1400"/>
              <a:buFont typeface="Play"/>
              <a:buAutoNum type="alphaUcPeriod"/>
            </a:pPr>
            <a:r>
              <a:rPr lang="en-GB">
                <a:solidFill>
                  <a:srgbClr val="FFFFFF"/>
                </a:solidFill>
                <a:latin typeface="Play"/>
                <a:ea typeface="Play"/>
                <a:cs typeface="Play"/>
                <a:sym typeface="Play"/>
              </a:rPr>
              <a:t>A frame in animation “Garden of words”</a:t>
            </a:r>
            <a:endParaRPr>
              <a:solidFill>
                <a:srgbClr val="FFFFFF"/>
              </a:solidFill>
              <a:latin typeface="Play"/>
              <a:ea typeface="Play"/>
              <a:cs typeface="Play"/>
              <a:sym typeface="Play"/>
            </a:endParaRPr>
          </a:p>
        </p:txBody>
      </p:sp>
      <p:sp>
        <p:nvSpPr>
          <p:cNvPr id="190" name="Google Shape;190;p18"/>
          <p:cNvSpPr txBox="1"/>
          <p:nvPr/>
        </p:nvSpPr>
        <p:spPr>
          <a:xfrm>
            <a:off x="4895100" y="2768150"/>
            <a:ext cx="3909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Play"/>
                <a:ea typeface="Play"/>
                <a:cs typeface="Play"/>
                <a:sym typeface="Play"/>
              </a:rPr>
              <a:t>B.    A real photo processed by WBC method</a:t>
            </a:r>
            <a:endParaRPr>
              <a:solidFill>
                <a:srgbClr val="FFFFFF"/>
              </a:solidFill>
              <a:latin typeface="Play"/>
              <a:ea typeface="Play"/>
              <a:cs typeface="Play"/>
              <a:sym typeface="Play"/>
            </a:endParaRPr>
          </a:p>
        </p:txBody>
      </p:sp>
      <p:sp>
        <p:nvSpPr>
          <p:cNvPr id="191" name="Google Shape;191;p18"/>
          <p:cNvSpPr txBox="1"/>
          <p:nvPr/>
        </p:nvSpPr>
        <p:spPr>
          <a:xfrm>
            <a:off x="1187675" y="3937100"/>
            <a:ext cx="688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Comparison between a real cartoon image and an image processed by our method.</a:t>
            </a:r>
            <a:endParaRPr>
              <a:solidFill>
                <a:srgbClr val="FFFFFF"/>
              </a:solidFill>
              <a:latin typeface="Play"/>
              <a:ea typeface="Play"/>
              <a:cs typeface="Play"/>
              <a:sym typeface="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nvSpPr>
        <p:spPr>
          <a:xfrm>
            <a:off x="271200" y="207450"/>
            <a:ext cx="8602200" cy="5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COMPARISON BETWEEN CARTOONGAN, GANILLA AND WBC</a:t>
            </a:r>
            <a:endParaRPr b="1" sz="2000">
              <a:solidFill>
                <a:srgbClr val="FF0000"/>
              </a:solidFill>
              <a:latin typeface="Play"/>
              <a:ea typeface="Play"/>
              <a:cs typeface="Play"/>
              <a:sym typeface="Play"/>
            </a:endParaRPr>
          </a:p>
        </p:txBody>
      </p:sp>
      <p:sp>
        <p:nvSpPr>
          <p:cNvPr id="335" name="Google Shape;335;p36"/>
          <p:cNvSpPr txBox="1"/>
          <p:nvPr/>
        </p:nvSpPr>
        <p:spPr>
          <a:xfrm>
            <a:off x="619200" y="4351025"/>
            <a:ext cx="12759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Input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p:txBody>
      </p:sp>
      <p:cxnSp>
        <p:nvCxnSpPr>
          <p:cNvPr id="336" name="Google Shape;336;p36"/>
          <p:cNvCxnSpPr/>
          <p:nvPr/>
        </p:nvCxnSpPr>
        <p:spPr>
          <a:xfrm rot="10800000">
            <a:off x="1257150" y="3343125"/>
            <a:ext cx="0" cy="1008000"/>
          </a:xfrm>
          <a:prstGeom prst="straightConnector1">
            <a:avLst/>
          </a:prstGeom>
          <a:noFill/>
          <a:ln cap="flat" cmpd="sng" w="9525">
            <a:solidFill>
              <a:schemeClr val="dk1"/>
            </a:solidFill>
            <a:prstDash val="solid"/>
            <a:round/>
            <a:headEnd len="med" w="med" type="none"/>
            <a:tailEnd len="med" w="med" type="triangle"/>
          </a:ln>
        </p:spPr>
      </p:cxnSp>
      <p:sp>
        <p:nvSpPr>
          <p:cNvPr id="337" name="Google Shape;337;p36"/>
          <p:cNvSpPr txBox="1"/>
          <p:nvPr/>
        </p:nvSpPr>
        <p:spPr>
          <a:xfrm>
            <a:off x="2820413"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CartoonGAN </a:t>
            </a:r>
            <a:endParaRPr>
              <a:solidFill>
                <a:srgbClr val="FFFFFF"/>
              </a:solidFill>
              <a:latin typeface="Play"/>
              <a:ea typeface="Play"/>
              <a:cs typeface="Play"/>
              <a:sym typeface="Play"/>
            </a:endParaRPr>
          </a:p>
        </p:txBody>
      </p:sp>
      <p:sp>
        <p:nvSpPr>
          <p:cNvPr id="338" name="Google Shape;338;p36"/>
          <p:cNvSpPr txBox="1"/>
          <p:nvPr/>
        </p:nvSpPr>
        <p:spPr>
          <a:xfrm>
            <a:off x="5034950"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GANILLA</a:t>
            </a:r>
            <a:endParaRPr>
              <a:solidFill>
                <a:srgbClr val="FFFFFF"/>
              </a:solidFill>
              <a:latin typeface="Play"/>
              <a:ea typeface="Play"/>
              <a:cs typeface="Play"/>
              <a:sym typeface="Play"/>
            </a:endParaRPr>
          </a:p>
        </p:txBody>
      </p:sp>
      <p:sp>
        <p:nvSpPr>
          <p:cNvPr id="339" name="Google Shape;339;p36"/>
          <p:cNvSpPr txBox="1"/>
          <p:nvPr/>
        </p:nvSpPr>
        <p:spPr>
          <a:xfrm>
            <a:off x="7249475" y="4480325"/>
            <a:ext cx="12759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WBC</a:t>
            </a:r>
            <a:endParaRPr>
              <a:solidFill>
                <a:srgbClr val="FFFFFF"/>
              </a:solidFill>
              <a:latin typeface="Play"/>
              <a:ea typeface="Play"/>
              <a:cs typeface="Play"/>
              <a:sym typeface="Play"/>
            </a:endParaRPr>
          </a:p>
        </p:txBody>
      </p:sp>
      <p:cxnSp>
        <p:nvCxnSpPr>
          <p:cNvPr id="340" name="Google Shape;340;p36"/>
          <p:cNvCxnSpPr>
            <a:stCxn id="337" idx="0"/>
            <a:endCxn id="341" idx="2"/>
          </p:cNvCxnSpPr>
          <p:nvPr/>
        </p:nvCxnSpPr>
        <p:spPr>
          <a:xfrm rot="10800000">
            <a:off x="3458363" y="3343025"/>
            <a:ext cx="0" cy="1137300"/>
          </a:xfrm>
          <a:prstGeom prst="straightConnector1">
            <a:avLst/>
          </a:prstGeom>
          <a:noFill/>
          <a:ln cap="flat" cmpd="sng" w="9525">
            <a:solidFill>
              <a:schemeClr val="dk1"/>
            </a:solidFill>
            <a:prstDash val="solid"/>
            <a:round/>
            <a:headEnd len="med" w="med" type="none"/>
            <a:tailEnd len="med" w="med" type="triangle"/>
          </a:ln>
        </p:spPr>
      </p:cxnSp>
      <p:cxnSp>
        <p:nvCxnSpPr>
          <p:cNvPr id="342" name="Google Shape;342;p36"/>
          <p:cNvCxnSpPr>
            <a:stCxn id="338" idx="0"/>
            <a:endCxn id="343" idx="2"/>
          </p:cNvCxnSpPr>
          <p:nvPr/>
        </p:nvCxnSpPr>
        <p:spPr>
          <a:xfrm rot="10800000">
            <a:off x="5659700" y="3343025"/>
            <a:ext cx="13200" cy="1137300"/>
          </a:xfrm>
          <a:prstGeom prst="straightConnector1">
            <a:avLst/>
          </a:prstGeom>
          <a:noFill/>
          <a:ln cap="flat" cmpd="sng" w="9525">
            <a:solidFill>
              <a:schemeClr val="dk1"/>
            </a:solidFill>
            <a:prstDash val="solid"/>
            <a:round/>
            <a:headEnd len="med" w="med" type="none"/>
            <a:tailEnd len="med" w="med" type="triangle"/>
          </a:ln>
        </p:spPr>
      </p:cxnSp>
      <p:cxnSp>
        <p:nvCxnSpPr>
          <p:cNvPr id="344" name="Google Shape;344;p36"/>
          <p:cNvCxnSpPr>
            <a:stCxn id="339" idx="0"/>
            <a:endCxn id="345" idx="2"/>
          </p:cNvCxnSpPr>
          <p:nvPr/>
        </p:nvCxnSpPr>
        <p:spPr>
          <a:xfrm rot="10800000">
            <a:off x="7887425" y="3343025"/>
            <a:ext cx="0" cy="1137300"/>
          </a:xfrm>
          <a:prstGeom prst="straightConnector1">
            <a:avLst/>
          </a:prstGeom>
          <a:noFill/>
          <a:ln cap="flat" cmpd="sng" w="9525">
            <a:solidFill>
              <a:schemeClr val="dk1"/>
            </a:solidFill>
            <a:prstDash val="solid"/>
            <a:round/>
            <a:headEnd len="med" w="med" type="none"/>
            <a:tailEnd len="med" w="med" type="triangle"/>
          </a:ln>
        </p:spPr>
      </p:cxnSp>
      <p:pic>
        <p:nvPicPr>
          <p:cNvPr id="346" name="Google Shape;346;p36"/>
          <p:cNvPicPr preferRelativeResize="0"/>
          <p:nvPr/>
        </p:nvPicPr>
        <p:blipFill>
          <a:blip r:embed="rId3">
            <a:alphaModFix/>
          </a:blip>
          <a:stretch>
            <a:fillRect/>
          </a:stretch>
        </p:blipFill>
        <p:spPr>
          <a:xfrm>
            <a:off x="371325" y="1360625"/>
            <a:ext cx="1971900" cy="1982502"/>
          </a:xfrm>
          <a:prstGeom prst="rect">
            <a:avLst/>
          </a:prstGeom>
          <a:noFill/>
          <a:ln cap="flat" cmpd="sng" w="9525">
            <a:solidFill>
              <a:schemeClr val="dk1"/>
            </a:solidFill>
            <a:prstDash val="solid"/>
            <a:round/>
            <a:headEnd len="sm" w="sm" type="none"/>
            <a:tailEnd len="sm" w="sm" type="none"/>
          </a:ln>
        </p:spPr>
      </p:pic>
      <p:pic>
        <p:nvPicPr>
          <p:cNvPr id="347" name="Google Shape;347;p36"/>
          <p:cNvPicPr preferRelativeResize="0"/>
          <p:nvPr/>
        </p:nvPicPr>
        <p:blipFill>
          <a:blip r:embed="rId4">
            <a:alphaModFix/>
          </a:blip>
          <a:stretch>
            <a:fillRect/>
          </a:stretch>
        </p:blipFill>
        <p:spPr>
          <a:xfrm>
            <a:off x="2522488" y="1360623"/>
            <a:ext cx="1971900" cy="1982502"/>
          </a:xfrm>
          <a:prstGeom prst="rect">
            <a:avLst/>
          </a:prstGeom>
          <a:noFill/>
          <a:ln cap="flat" cmpd="sng" w="9525">
            <a:solidFill>
              <a:schemeClr val="dk1"/>
            </a:solidFill>
            <a:prstDash val="solid"/>
            <a:round/>
            <a:headEnd len="sm" w="sm" type="none"/>
            <a:tailEnd len="sm" w="sm" type="none"/>
          </a:ln>
        </p:spPr>
      </p:pic>
      <p:pic>
        <p:nvPicPr>
          <p:cNvPr id="348" name="Google Shape;348;p36"/>
          <p:cNvPicPr preferRelativeResize="0"/>
          <p:nvPr/>
        </p:nvPicPr>
        <p:blipFill>
          <a:blip r:embed="rId5">
            <a:alphaModFix/>
          </a:blip>
          <a:stretch>
            <a:fillRect/>
          </a:stretch>
        </p:blipFill>
        <p:spPr>
          <a:xfrm>
            <a:off x="4712000" y="1360636"/>
            <a:ext cx="1971875" cy="1982476"/>
          </a:xfrm>
          <a:prstGeom prst="rect">
            <a:avLst/>
          </a:prstGeom>
          <a:noFill/>
          <a:ln cap="flat" cmpd="sng" w="9525">
            <a:solidFill>
              <a:schemeClr val="dk1"/>
            </a:solidFill>
            <a:prstDash val="solid"/>
            <a:round/>
            <a:headEnd len="sm" w="sm" type="none"/>
            <a:tailEnd len="sm" w="sm" type="none"/>
          </a:ln>
        </p:spPr>
      </p:pic>
      <p:pic>
        <p:nvPicPr>
          <p:cNvPr id="349" name="Google Shape;349;p36"/>
          <p:cNvPicPr preferRelativeResize="0"/>
          <p:nvPr/>
        </p:nvPicPr>
        <p:blipFill>
          <a:blip r:embed="rId6">
            <a:alphaModFix/>
          </a:blip>
          <a:stretch>
            <a:fillRect/>
          </a:stretch>
        </p:blipFill>
        <p:spPr>
          <a:xfrm>
            <a:off x="6901500" y="1360624"/>
            <a:ext cx="1971875" cy="19824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txBox="1"/>
          <p:nvPr/>
        </p:nvSpPr>
        <p:spPr>
          <a:xfrm>
            <a:off x="272875" y="330775"/>
            <a:ext cx="8525700" cy="4465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Play"/>
                <a:ea typeface="Play"/>
                <a:cs typeface="Play"/>
                <a:sym typeface="Play"/>
              </a:rPr>
              <a:t>RESULTS</a:t>
            </a:r>
            <a:endParaRPr b="1" sz="3000">
              <a:solidFill>
                <a:srgbClr val="FFFFFF"/>
              </a:solidFill>
              <a:latin typeface="Play"/>
              <a:ea typeface="Play"/>
              <a:cs typeface="Play"/>
              <a:sym typeface="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8"/>
          <p:cNvPicPr preferRelativeResize="0"/>
          <p:nvPr/>
        </p:nvPicPr>
        <p:blipFill rotWithShape="1">
          <a:blip r:embed="rId3">
            <a:alphaModFix/>
          </a:blip>
          <a:srcRect b="6792" l="0" r="0" t="9448"/>
          <a:stretch/>
        </p:blipFill>
        <p:spPr>
          <a:xfrm>
            <a:off x="1110325" y="944550"/>
            <a:ext cx="6923351" cy="3843575"/>
          </a:xfrm>
          <a:prstGeom prst="rect">
            <a:avLst/>
          </a:prstGeom>
          <a:noFill/>
          <a:ln cap="flat" cmpd="sng" w="25400">
            <a:solidFill>
              <a:schemeClr val="dk1"/>
            </a:solidFill>
            <a:prstDash val="solid"/>
            <a:miter lim="8000"/>
            <a:headEnd len="sm" w="sm" type="none"/>
            <a:tailEnd len="sm" w="sm" type="none"/>
          </a:ln>
        </p:spPr>
      </p:pic>
      <p:sp>
        <p:nvSpPr>
          <p:cNvPr id="360" name="Google Shape;360;p38"/>
          <p:cNvSpPr txBox="1"/>
          <p:nvPr/>
        </p:nvSpPr>
        <p:spPr>
          <a:xfrm>
            <a:off x="1252050" y="308600"/>
            <a:ext cx="6639900" cy="36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1"/>
                </a:solidFill>
                <a:latin typeface="Play"/>
                <a:ea typeface="Play"/>
                <a:cs typeface="Play"/>
                <a:sym typeface="Play"/>
              </a:rPr>
              <a:t>Web App -</a:t>
            </a:r>
            <a:r>
              <a:rPr b="1" lang="en-GB" sz="1200">
                <a:latin typeface="Play"/>
                <a:ea typeface="Play"/>
                <a:cs typeface="Play"/>
                <a:sym typeface="Play"/>
              </a:rPr>
              <a:t> </a:t>
            </a:r>
            <a:r>
              <a:rPr lang="en-GB" sz="1200" u="sng">
                <a:solidFill>
                  <a:srgbClr val="00FFFF"/>
                </a:solidFill>
                <a:latin typeface="Play"/>
                <a:ea typeface="Play"/>
                <a:cs typeface="Play"/>
                <a:sym typeface="Play"/>
                <a:hlinkClick r:id="rId4">
                  <a:extLst>
                    <a:ext uri="{A12FA001-AC4F-418D-AE19-62706E023703}">
                      <ahyp:hlinkClr val="tx"/>
                    </a:ext>
                  </a:extLst>
                </a:hlinkClick>
              </a:rPr>
              <a:t>https://rizvihasan.github.io/whitebox_cartoonisation-webapp</a:t>
            </a:r>
            <a:endParaRPr sz="1200">
              <a:solidFill>
                <a:srgbClr val="00FFFF"/>
              </a:solidFill>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39" title="RPReplay_Final1619864887.mp4">
            <a:hlinkClick r:id="rId3"/>
          </p:cNvPr>
          <p:cNvPicPr preferRelativeResize="0"/>
          <p:nvPr/>
        </p:nvPicPr>
        <p:blipFill>
          <a:blip r:embed="rId4">
            <a:alphaModFix/>
          </a:blip>
          <a:stretch>
            <a:fillRect/>
          </a:stretch>
        </p:blipFill>
        <p:spPr>
          <a:xfrm>
            <a:off x="1143025" y="0"/>
            <a:ext cx="6857957" cy="51435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0"/>
          <p:cNvPicPr preferRelativeResize="0"/>
          <p:nvPr/>
        </p:nvPicPr>
        <p:blipFill rotWithShape="1">
          <a:blip r:embed="rId3">
            <a:alphaModFix/>
          </a:blip>
          <a:srcRect b="21971" l="0" r="0" t="5443"/>
          <a:stretch/>
        </p:blipFill>
        <p:spPr>
          <a:xfrm>
            <a:off x="1884825" y="346025"/>
            <a:ext cx="5374350" cy="445145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1"/>
          <p:cNvPicPr preferRelativeResize="0"/>
          <p:nvPr/>
        </p:nvPicPr>
        <p:blipFill>
          <a:blip r:embed="rId3">
            <a:alphaModFix/>
          </a:blip>
          <a:stretch>
            <a:fillRect/>
          </a:stretch>
        </p:blipFill>
        <p:spPr>
          <a:xfrm>
            <a:off x="0" y="0"/>
            <a:ext cx="3860043" cy="5143499"/>
          </a:xfrm>
          <a:prstGeom prst="rect">
            <a:avLst/>
          </a:prstGeom>
          <a:noFill/>
          <a:ln>
            <a:noFill/>
          </a:ln>
        </p:spPr>
      </p:pic>
      <p:pic>
        <p:nvPicPr>
          <p:cNvPr id="376" name="Google Shape;376;p41"/>
          <p:cNvPicPr preferRelativeResize="0"/>
          <p:nvPr/>
        </p:nvPicPr>
        <p:blipFill>
          <a:blip r:embed="rId4">
            <a:alphaModFix/>
          </a:blip>
          <a:stretch>
            <a:fillRect/>
          </a:stretch>
        </p:blipFill>
        <p:spPr>
          <a:xfrm>
            <a:off x="5253954" y="0"/>
            <a:ext cx="3890047" cy="5143499"/>
          </a:xfrm>
          <a:prstGeom prst="rect">
            <a:avLst/>
          </a:prstGeom>
          <a:noFill/>
          <a:ln>
            <a:noFill/>
          </a:ln>
        </p:spPr>
      </p:pic>
      <p:sp>
        <p:nvSpPr>
          <p:cNvPr id="377" name="Google Shape;377;p41"/>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Cartoonized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p:txBody>
      </p:sp>
      <p:sp>
        <p:nvSpPr>
          <p:cNvPr id="378" name="Google Shape;378;p41"/>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Test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a:t>
            </a:r>
            <a:endParaRPr>
              <a:solidFill>
                <a:srgbClr val="FFFFFF"/>
              </a:solidFill>
              <a:latin typeface="Play"/>
              <a:ea typeface="Play"/>
              <a:cs typeface="Play"/>
              <a:sym typeface="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2"/>
          <p:cNvPicPr preferRelativeResize="0"/>
          <p:nvPr/>
        </p:nvPicPr>
        <p:blipFill rotWithShape="1">
          <a:blip r:embed="rId3">
            <a:alphaModFix/>
          </a:blip>
          <a:srcRect b="22031" l="0" r="0" t="5735"/>
          <a:stretch/>
        </p:blipFill>
        <p:spPr>
          <a:xfrm>
            <a:off x="1869875" y="350700"/>
            <a:ext cx="5404250" cy="44421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3"/>
          <p:cNvPicPr preferRelativeResize="0"/>
          <p:nvPr/>
        </p:nvPicPr>
        <p:blipFill>
          <a:blip r:embed="rId3">
            <a:alphaModFix/>
          </a:blip>
          <a:stretch>
            <a:fillRect/>
          </a:stretch>
        </p:blipFill>
        <p:spPr>
          <a:xfrm>
            <a:off x="5286375" y="0"/>
            <a:ext cx="3857625" cy="5143500"/>
          </a:xfrm>
          <a:prstGeom prst="rect">
            <a:avLst/>
          </a:prstGeom>
          <a:noFill/>
          <a:ln>
            <a:noFill/>
          </a:ln>
        </p:spPr>
      </p:pic>
      <p:pic>
        <p:nvPicPr>
          <p:cNvPr id="389" name="Google Shape;389;p43"/>
          <p:cNvPicPr preferRelativeResize="0"/>
          <p:nvPr/>
        </p:nvPicPr>
        <p:blipFill>
          <a:blip r:embed="rId4">
            <a:alphaModFix/>
          </a:blip>
          <a:stretch>
            <a:fillRect/>
          </a:stretch>
        </p:blipFill>
        <p:spPr>
          <a:xfrm>
            <a:off x="0" y="0"/>
            <a:ext cx="3857625" cy="5143501"/>
          </a:xfrm>
          <a:prstGeom prst="rect">
            <a:avLst/>
          </a:prstGeom>
          <a:noFill/>
          <a:ln>
            <a:noFill/>
          </a:ln>
        </p:spPr>
      </p:pic>
      <p:sp>
        <p:nvSpPr>
          <p:cNvPr id="390" name="Google Shape;390;p43"/>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Cartoonized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p:txBody>
      </p:sp>
      <p:sp>
        <p:nvSpPr>
          <p:cNvPr id="391" name="Google Shape;391;p43"/>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Test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a:t>
            </a:r>
            <a:endParaRPr>
              <a:solidFill>
                <a:srgbClr val="FFFFFF"/>
              </a:solidFill>
              <a:latin typeface="Play"/>
              <a:ea typeface="Play"/>
              <a:cs typeface="Play"/>
              <a:sym typeface="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4"/>
          <p:cNvPicPr preferRelativeResize="0"/>
          <p:nvPr/>
        </p:nvPicPr>
        <p:blipFill rotWithShape="1">
          <a:blip r:embed="rId3">
            <a:alphaModFix/>
          </a:blip>
          <a:srcRect b="21381" l="0" r="0" t="7489"/>
          <a:stretch/>
        </p:blipFill>
        <p:spPr>
          <a:xfrm>
            <a:off x="1859800" y="341338"/>
            <a:ext cx="5424399" cy="4460825"/>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5"/>
          <p:cNvPicPr preferRelativeResize="0"/>
          <p:nvPr/>
        </p:nvPicPr>
        <p:blipFill>
          <a:blip r:embed="rId3">
            <a:alphaModFix/>
          </a:blip>
          <a:stretch>
            <a:fillRect/>
          </a:stretch>
        </p:blipFill>
        <p:spPr>
          <a:xfrm>
            <a:off x="0" y="0"/>
            <a:ext cx="3857625" cy="5143501"/>
          </a:xfrm>
          <a:prstGeom prst="rect">
            <a:avLst/>
          </a:prstGeom>
          <a:noFill/>
          <a:ln>
            <a:noFill/>
          </a:ln>
        </p:spPr>
      </p:pic>
      <p:pic>
        <p:nvPicPr>
          <p:cNvPr id="402" name="Google Shape;402;p45"/>
          <p:cNvPicPr preferRelativeResize="0"/>
          <p:nvPr/>
        </p:nvPicPr>
        <p:blipFill>
          <a:blip r:embed="rId4">
            <a:alphaModFix/>
          </a:blip>
          <a:stretch>
            <a:fillRect/>
          </a:stretch>
        </p:blipFill>
        <p:spPr>
          <a:xfrm>
            <a:off x="5286375" y="0"/>
            <a:ext cx="3857625" cy="5143519"/>
          </a:xfrm>
          <a:prstGeom prst="rect">
            <a:avLst/>
          </a:prstGeom>
          <a:noFill/>
          <a:ln>
            <a:noFill/>
          </a:ln>
        </p:spPr>
      </p:pic>
      <p:sp>
        <p:nvSpPr>
          <p:cNvPr id="403" name="Google Shape;403;p45"/>
          <p:cNvSpPr txBox="1"/>
          <p:nvPr/>
        </p:nvSpPr>
        <p:spPr>
          <a:xfrm>
            <a:off x="3880350" y="3762500"/>
            <a:ext cx="13833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Test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a:t>
            </a:r>
            <a:endParaRPr>
              <a:solidFill>
                <a:srgbClr val="FFFFFF"/>
              </a:solidFill>
              <a:latin typeface="Play"/>
              <a:ea typeface="Play"/>
              <a:cs typeface="Play"/>
              <a:sym typeface="Play"/>
            </a:endParaRPr>
          </a:p>
        </p:txBody>
      </p:sp>
      <p:sp>
        <p:nvSpPr>
          <p:cNvPr id="404" name="Google Shape;404;p45"/>
          <p:cNvSpPr txBox="1"/>
          <p:nvPr/>
        </p:nvSpPr>
        <p:spPr>
          <a:xfrm>
            <a:off x="3934050" y="421750"/>
            <a:ext cx="1275900" cy="917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Cartoonized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Image </a:t>
            </a:r>
            <a:endParaRPr>
              <a:solidFill>
                <a:srgbClr val="FFFFFF"/>
              </a:solidFill>
              <a:latin typeface="Play"/>
              <a:ea typeface="Play"/>
              <a:cs typeface="Play"/>
              <a:sym typeface="Play"/>
            </a:endParaRPr>
          </a:p>
          <a:p>
            <a:pPr indent="0" lvl="0" marL="0" rtl="0" algn="ctr">
              <a:lnSpc>
                <a:spcPct val="120000"/>
              </a:lnSpc>
              <a:spcBef>
                <a:spcPts val="0"/>
              </a:spcBef>
              <a:spcAft>
                <a:spcPts val="0"/>
              </a:spcAft>
              <a:buNone/>
            </a:pPr>
            <a:r>
              <a:rPr lang="en-GB">
                <a:solidFill>
                  <a:srgbClr val="FFFFFF"/>
                </a:solidFill>
                <a:latin typeface="Play"/>
                <a:ea typeface="Play"/>
                <a:cs typeface="Play"/>
                <a:sym typeface="Play"/>
              </a:rPr>
              <a:t>→ </a:t>
            </a:r>
            <a:endParaRPr>
              <a:solidFill>
                <a:srgbClr val="FFFFFF"/>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ABSTRACT</a:t>
            </a:r>
            <a:endParaRPr b="1" sz="2000">
              <a:solidFill>
                <a:srgbClr val="FF0000"/>
              </a:solidFill>
              <a:latin typeface="Play"/>
              <a:ea typeface="Play"/>
              <a:cs typeface="Play"/>
              <a:sym typeface="Play"/>
            </a:endParaRPr>
          </a:p>
        </p:txBody>
      </p:sp>
      <p:sp>
        <p:nvSpPr>
          <p:cNvPr id="197" name="Google Shape;197;p19"/>
          <p:cNvSpPr txBox="1"/>
          <p:nvPr/>
        </p:nvSpPr>
        <p:spPr>
          <a:xfrm>
            <a:off x="271200" y="1097250"/>
            <a:ext cx="8602200" cy="3632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propose to implement a new framework for estimating generative models via an adversarial process to extend existing GAN framework and develop a white-box controllable image cartoonization, which can generate high-quality cartoonized images from real-world photos.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We suggest to separately identify three white-box representations from images: the surface representation that contains a smooth surface of cartoon images, the structure representation that refers to the sparse colour-blocks and flatten global content in the celluloid style workflow, and the texture representation that reflects high-frequency texture, contours, and details in cartoon images.</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learning objectives are separately based on each extracted representations, making our framework controllable and adjustable. The project will demonstrates the potential of the framework through qualitative and quantitative evaluation of the generated samples. </a:t>
            </a:r>
            <a:endParaRPr>
              <a:solidFill>
                <a:srgbClr val="FFFFFF"/>
              </a:solidFill>
              <a:latin typeface="Play"/>
              <a:ea typeface="Play"/>
              <a:cs typeface="Play"/>
              <a:sym typeface="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6"/>
          <p:cNvPicPr preferRelativeResize="0"/>
          <p:nvPr/>
        </p:nvPicPr>
        <p:blipFill rotWithShape="1">
          <a:blip r:embed="rId3">
            <a:alphaModFix/>
          </a:blip>
          <a:srcRect b="6172" l="0" r="0" t="6277"/>
          <a:stretch/>
        </p:blipFill>
        <p:spPr>
          <a:xfrm>
            <a:off x="1989650" y="243150"/>
            <a:ext cx="5164699" cy="46572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7"/>
          <p:cNvPicPr preferRelativeResize="0"/>
          <p:nvPr/>
        </p:nvPicPr>
        <p:blipFill>
          <a:blip r:embed="rId3">
            <a:alphaModFix/>
          </a:blip>
          <a:stretch>
            <a:fillRect/>
          </a:stretch>
        </p:blipFill>
        <p:spPr>
          <a:xfrm>
            <a:off x="4572000" y="0"/>
            <a:ext cx="4572000" cy="4572000"/>
          </a:xfrm>
          <a:prstGeom prst="rect">
            <a:avLst/>
          </a:prstGeom>
          <a:noFill/>
          <a:ln>
            <a:noFill/>
          </a:ln>
        </p:spPr>
      </p:pic>
      <p:pic>
        <p:nvPicPr>
          <p:cNvPr id="415" name="Google Shape;415;p47"/>
          <p:cNvPicPr preferRelativeResize="0"/>
          <p:nvPr/>
        </p:nvPicPr>
        <p:blipFill>
          <a:blip r:embed="rId4">
            <a:alphaModFix/>
          </a:blip>
          <a:stretch>
            <a:fillRect/>
          </a:stretch>
        </p:blipFill>
        <p:spPr>
          <a:xfrm>
            <a:off x="0" y="0"/>
            <a:ext cx="4572000" cy="4572000"/>
          </a:xfrm>
          <a:prstGeom prst="rect">
            <a:avLst/>
          </a:prstGeom>
          <a:noFill/>
          <a:ln>
            <a:noFill/>
          </a:ln>
        </p:spPr>
      </p:pic>
      <p:sp>
        <p:nvSpPr>
          <p:cNvPr id="416" name="Google Shape;416;p47"/>
          <p:cNvSpPr txBox="1"/>
          <p:nvPr/>
        </p:nvSpPr>
        <p:spPr>
          <a:xfrm>
            <a:off x="949750" y="4743300"/>
            <a:ext cx="2910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Test Image</a:t>
            </a:r>
            <a:endParaRPr>
              <a:solidFill>
                <a:srgbClr val="FFFFFF"/>
              </a:solidFill>
              <a:latin typeface="Play"/>
              <a:ea typeface="Play"/>
              <a:cs typeface="Play"/>
              <a:sym typeface="Play"/>
            </a:endParaRPr>
          </a:p>
        </p:txBody>
      </p:sp>
      <p:sp>
        <p:nvSpPr>
          <p:cNvPr id="417" name="Google Shape;417;p47"/>
          <p:cNvSpPr txBox="1"/>
          <p:nvPr/>
        </p:nvSpPr>
        <p:spPr>
          <a:xfrm>
            <a:off x="5283350" y="4743300"/>
            <a:ext cx="2910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Cartoonized Image</a:t>
            </a:r>
            <a:endParaRPr>
              <a:solidFill>
                <a:srgbClr val="FFFFFF"/>
              </a:solidFill>
              <a:latin typeface="Play"/>
              <a:ea typeface="Play"/>
              <a:cs typeface="Play"/>
              <a:sym typeface="Play"/>
            </a:endParaRPr>
          </a:p>
        </p:txBody>
      </p:sp>
      <p:cxnSp>
        <p:nvCxnSpPr>
          <p:cNvPr id="418" name="Google Shape;418;p47"/>
          <p:cNvCxnSpPr/>
          <p:nvPr/>
        </p:nvCxnSpPr>
        <p:spPr>
          <a:xfrm rot="10800000">
            <a:off x="2405188" y="4622525"/>
            <a:ext cx="0" cy="214800"/>
          </a:xfrm>
          <a:prstGeom prst="straightConnector1">
            <a:avLst/>
          </a:prstGeom>
          <a:noFill/>
          <a:ln cap="flat" cmpd="sng" w="9525">
            <a:solidFill>
              <a:srgbClr val="FFFFFF"/>
            </a:solidFill>
            <a:prstDash val="solid"/>
            <a:round/>
            <a:headEnd len="med" w="med" type="none"/>
            <a:tailEnd len="med" w="med" type="triangle"/>
          </a:ln>
        </p:spPr>
      </p:cxnSp>
      <p:cxnSp>
        <p:nvCxnSpPr>
          <p:cNvPr id="419" name="Google Shape;419;p47"/>
          <p:cNvCxnSpPr/>
          <p:nvPr/>
        </p:nvCxnSpPr>
        <p:spPr>
          <a:xfrm rot="10800000">
            <a:off x="6738801" y="4622525"/>
            <a:ext cx="0" cy="2148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48"/>
          <p:cNvPicPr preferRelativeResize="0"/>
          <p:nvPr/>
        </p:nvPicPr>
        <p:blipFill rotWithShape="1">
          <a:blip r:embed="rId3">
            <a:alphaModFix/>
          </a:blip>
          <a:srcRect b="6744" l="0" r="0" t="6570"/>
          <a:stretch/>
        </p:blipFill>
        <p:spPr>
          <a:xfrm>
            <a:off x="1879875" y="346025"/>
            <a:ext cx="5384274" cy="4442100"/>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9"/>
          <p:cNvPicPr preferRelativeResize="0"/>
          <p:nvPr/>
        </p:nvPicPr>
        <p:blipFill>
          <a:blip r:embed="rId3">
            <a:alphaModFix/>
          </a:blip>
          <a:stretch>
            <a:fillRect/>
          </a:stretch>
        </p:blipFill>
        <p:spPr>
          <a:xfrm>
            <a:off x="4572000" y="0"/>
            <a:ext cx="4572000" cy="3428995"/>
          </a:xfrm>
          <a:prstGeom prst="rect">
            <a:avLst/>
          </a:prstGeom>
          <a:noFill/>
          <a:ln>
            <a:noFill/>
          </a:ln>
        </p:spPr>
      </p:pic>
      <p:pic>
        <p:nvPicPr>
          <p:cNvPr id="430" name="Google Shape;430;p49"/>
          <p:cNvPicPr preferRelativeResize="0"/>
          <p:nvPr/>
        </p:nvPicPr>
        <p:blipFill>
          <a:blip r:embed="rId4">
            <a:alphaModFix/>
          </a:blip>
          <a:stretch>
            <a:fillRect/>
          </a:stretch>
        </p:blipFill>
        <p:spPr>
          <a:xfrm>
            <a:off x="0" y="0"/>
            <a:ext cx="4571990" cy="3429000"/>
          </a:xfrm>
          <a:prstGeom prst="rect">
            <a:avLst/>
          </a:prstGeom>
          <a:noFill/>
          <a:ln>
            <a:noFill/>
          </a:ln>
        </p:spPr>
      </p:pic>
      <p:sp>
        <p:nvSpPr>
          <p:cNvPr id="431" name="Google Shape;431;p49"/>
          <p:cNvSpPr txBox="1"/>
          <p:nvPr/>
        </p:nvSpPr>
        <p:spPr>
          <a:xfrm>
            <a:off x="830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Test Image</a:t>
            </a:r>
            <a:endParaRPr>
              <a:solidFill>
                <a:srgbClr val="FFFFFF"/>
              </a:solidFill>
              <a:latin typeface="Play"/>
              <a:ea typeface="Play"/>
              <a:cs typeface="Play"/>
              <a:sym typeface="Play"/>
            </a:endParaRPr>
          </a:p>
        </p:txBody>
      </p:sp>
      <p:sp>
        <p:nvSpPr>
          <p:cNvPr id="432" name="Google Shape;432;p49"/>
          <p:cNvSpPr txBox="1"/>
          <p:nvPr/>
        </p:nvSpPr>
        <p:spPr>
          <a:xfrm>
            <a:off x="5402550" y="4282050"/>
            <a:ext cx="2910900" cy="400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lay"/>
                <a:ea typeface="Play"/>
                <a:cs typeface="Play"/>
                <a:sym typeface="Play"/>
              </a:rPr>
              <a:t>Cartoonized Image</a:t>
            </a:r>
            <a:endParaRPr>
              <a:solidFill>
                <a:srgbClr val="FFFFFF"/>
              </a:solidFill>
              <a:latin typeface="Play"/>
              <a:ea typeface="Play"/>
              <a:cs typeface="Play"/>
              <a:sym typeface="Play"/>
            </a:endParaRPr>
          </a:p>
        </p:txBody>
      </p:sp>
      <p:cxnSp>
        <p:nvCxnSpPr>
          <p:cNvPr id="433" name="Google Shape;433;p49"/>
          <p:cNvCxnSpPr>
            <a:stCxn id="431" idx="0"/>
            <a:endCxn id="430" idx="2"/>
          </p:cNvCxnSpPr>
          <p:nvPr/>
        </p:nvCxnSpPr>
        <p:spPr>
          <a:xfrm rot="10800000">
            <a:off x="2286000" y="3429150"/>
            <a:ext cx="0" cy="852900"/>
          </a:xfrm>
          <a:prstGeom prst="straightConnector1">
            <a:avLst/>
          </a:prstGeom>
          <a:noFill/>
          <a:ln cap="flat" cmpd="sng" w="9525">
            <a:solidFill>
              <a:srgbClr val="FFFFFF"/>
            </a:solidFill>
            <a:prstDash val="solid"/>
            <a:round/>
            <a:headEnd len="med" w="med" type="none"/>
            <a:tailEnd len="med" w="med" type="triangle"/>
          </a:ln>
        </p:spPr>
      </p:cxnSp>
      <p:cxnSp>
        <p:nvCxnSpPr>
          <p:cNvPr id="434" name="Google Shape;434;p49"/>
          <p:cNvCxnSpPr/>
          <p:nvPr/>
        </p:nvCxnSpPr>
        <p:spPr>
          <a:xfrm rot="10800000">
            <a:off x="6858000" y="3429150"/>
            <a:ext cx="0" cy="8529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CONCLUSION</a:t>
            </a:r>
            <a:endParaRPr b="1" sz="2000">
              <a:solidFill>
                <a:srgbClr val="FF0000"/>
              </a:solidFill>
              <a:latin typeface="Play"/>
              <a:ea typeface="Play"/>
              <a:cs typeface="Play"/>
              <a:sym typeface="Play"/>
            </a:endParaRPr>
          </a:p>
        </p:txBody>
      </p:sp>
      <p:sp>
        <p:nvSpPr>
          <p:cNvPr id="440" name="Google Shape;440;p50"/>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Play"/>
              <a:buChar char="●"/>
            </a:pPr>
            <a:r>
              <a:rPr lang="en-GB">
                <a:solidFill>
                  <a:schemeClr val="dk1"/>
                </a:solidFill>
                <a:latin typeface="Play"/>
                <a:ea typeface="Play"/>
                <a:cs typeface="Play"/>
                <a:sym typeface="Play"/>
              </a:rPr>
              <a:t>We have proposed a deployed white-box controllable image cartoonization framework based on GAN, which can generate high-quality cartoonized images from real-world photos.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30200" lvl="0" marL="457200" rtl="0" algn="just">
              <a:lnSpc>
                <a:spcPct val="115000"/>
              </a:lnSpc>
              <a:spcBef>
                <a:spcPts val="0"/>
              </a:spcBef>
              <a:spcAft>
                <a:spcPts val="0"/>
              </a:spcAft>
              <a:buClr>
                <a:schemeClr val="dk1"/>
              </a:buClr>
              <a:buSzPts val="1600"/>
              <a:buFont typeface="Play"/>
              <a:buChar char="●"/>
            </a:pPr>
            <a:r>
              <a:rPr lang="en-GB">
                <a:solidFill>
                  <a:schemeClr val="dk1"/>
                </a:solidFill>
                <a:latin typeface="Play"/>
                <a:ea typeface="Play"/>
                <a:cs typeface="Play"/>
                <a:sym typeface="Play"/>
              </a:rPr>
              <a:t>First, images are decomposed into three cartoon representations: the surface representation, the structure representation, and the texture representation. Corresponding image processing modules are used to extract three representations for network training. Finally, extensive quantitative and qualitative experiments have been conducted to validate the performance of our method.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Our Web App is able to produce a cartoonized image from an input image. The output result  is very similar to the real image yet depicts characteristics of cartoons. Also the time for conversion is less compared to the previous system and this web application works on any browser without having any specific requirements.</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rgbClr val="FFFFFF"/>
              </a:solidFill>
              <a:latin typeface="Play"/>
              <a:ea typeface="Play"/>
              <a:cs typeface="Play"/>
              <a:sym typeface="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REFERENCES</a:t>
            </a:r>
            <a:endParaRPr b="1" sz="2000">
              <a:solidFill>
                <a:srgbClr val="FF0000"/>
              </a:solidFill>
              <a:latin typeface="Play"/>
              <a:ea typeface="Play"/>
              <a:cs typeface="Play"/>
              <a:sym typeface="Play"/>
            </a:endParaRPr>
          </a:p>
        </p:txBody>
      </p:sp>
      <p:sp>
        <p:nvSpPr>
          <p:cNvPr id="446" name="Google Shape;446;p51"/>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p:txBody>
      </p:sp>
      <p:sp>
        <p:nvSpPr>
          <p:cNvPr id="447" name="Google Shape;447;p51"/>
          <p:cNvSpPr txBox="1"/>
          <p:nvPr/>
        </p:nvSpPr>
        <p:spPr>
          <a:xfrm>
            <a:off x="271200" y="1083275"/>
            <a:ext cx="8602200" cy="3737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FFFFFF"/>
              </a:buClr>
              <a:buSzPts val="1400"/>
              <a:buFont typeface="Play"/>
              <a:buChar char="●"/>
            </a:pPr>
            <a:r>
              <a:rPr lang="en-GB" u="sng">
                <a:solidFill>
                  <a:srgbClr val="4DD0E1"/>
                </a:solidFill>
                <a:latin typeface="Play"/>
                <a:ea typeface="Play"/>
                <a:cs typeface="Play"/>
                <a:sym typeface="Play"/>
                <a:hlinkClick r:id="rId3">
                  <a:extLst>
                    <a:ext uri="{A12FA001-AC4F-418D-AE19-62706E023703}">
                      <ahyp:hlinkClr val="tx"/>
                    </a:ext>
                  </a:extLst>
                </a:hlinkClick>
              </a:rPr>
              <a:t>https://arxiv.org/abs/2002.05638</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u="sng">
                <a:solidFill>
                  <a:srgbClr val="4DD0E1"/>
                </a:solidFill>
                <a:latin typeface="Play"/>
                <a:ea typeface="Play"/>
                <a:cs typeface="Play"/>
                <a:sym typeface="Play"/>
                <a:hlinkClick r:id="rId4">
                  <a:extLst>
                    <a:ext uri="{A12FA001-AC4F-418D-AE19-62706E023703}">
                      <ahyp:hlinkClr val="tx"/>
                    </a:ext>
                  </a:extLst>
                </a:hlinkClick>
              </a:rPr>
              <a:t>https://systemerrorwang.github.io/White-box-Cartoonization/</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u="sng">
                <a:solidFill>
                  <a:srgbClr val="4DD0E1"/>
                </a:solidFill>
                <a:latin typeface="Play"/>
                <a:ea typeface="Play"/>
                <a:cs typeface="Play"/>
                <a:sym typeface="Play"/>
                <a:hlinkClick r:id="rId5">
                  <a:extLst>
                    <a:ext uri="{A12FA001-AC4F-418D-AE19-62706E023703}">
                      <ahyp:hlinkClr val="tx"/>
                    </a:ext>
                  </a:extLst>
                </a:hlinkClick>
              </a:rPr>
              <a:t>https://www.researchgate.net/publication/329748755_CartoonGAN_Generative_Adversarial_Networks_for_Photo_Cartoonization</a:t>
            </a:r>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u="sng">
                <a:solidFill>
                  <a:srgbClr val="00FFFF"/>
                </a:solidFill>
                <a:latin typeface="Play"/>
                <a:ea typeface="Play"/>
                <a:cs typeface="Play"/>
                <a:sym typeface="Play"/>
                <a:hlinkClick r:id="rId6">
                  <a:extLst>
                    <a:ext uri="{A12FA001-AC4F-418D-AE19-62706E023703}">
                      <ahyp:hlinkClr val="tx"/>
                    </a:ext>
                  </a:extLst>
                </a:hlinkClick>
              </a:rPr>
              <a:t>https://www.researchgate.net/publication/343457093_Learning_to_Cartoonize_Using_White-Box_Cartoon_Representations</a:t>
            </a:r>
            <a:endParaRPr>
              <a:solidFill>
                <a:srgbClr val="00FFFF"/>
              </a:solidFill>
              <a:latin typeface="Play"/>
              <a:ea typeface="Play"/>
              <a:cs typeface="Play"/>
              <a:sym typeface="Play"/>
            </a:endParaRPr>
          </a:p>
          <a:p>
            <a:pPr indent="0" lvl="0" marL="0" rtl="0" algn="l">
              <a:spcBef>
                <a:spcPts val="0"/>
              </a:spcBef>
              <a:spcAft>
                <a:spcPts val="0"/>
              </a:spcAft>
              <a:buNone/>
            </a:pPr>
            <a:r>
              <a:t/>
            </a:r>
            <a:endParaRPr>
              <a:solidFill>
                <a:srgbClr val="FFFFFF"/>
              </a:solidFill>
              <a:latin typeface="Play"/>
              <a:ea typeface="Play"/>
              <a:cs typeface="Play"/>
              <a:sym typeface="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ph type="title"/>
          </p:nvPr>
        </p:nvSpPr>
        <p:spPr>
          <a:xfrm>
            <a:off x="311700" y="420750"/>
            <a:ext cx="8520600" cy="4302000"/>
          </a:xfrm>
          <a:prstGeom prst="rect">
            <a:avLst/>
          </a:prstGeom>
          <a:ln cap="flat" cmpd="sng" w="9525">
            <a:solidFill>
              <a:srgbClr val="FFFFFF"/>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3400">
                <a:solidFill>
                  <a:srgbClr val="FF0000"/>
                </a:solidFill>
                <a:latin typeface="Play"/>
                <a:ea typeface="Play"/>
                <a:cs typeface="Play"/>
                <a:sym typeface="Play"/>
              </a:rPr>
              <a:t>THANK YOU</a:t>
            </a:r>
            <a:endParaRPr b="1" sz="3400">
              <a:solidFill>
                <a:srgbClr val="FF0000"/>
              </a:solidFill>
              <a:latin typeface="Play"/>
              <a:ea typeface="Play"/>
              <a:cs typeface="Play"/>
              <a:sym typeface="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INTRODUCTION</a:t>
            </a:r>
            <a:endParaRPr b="1" sz="2000">
              <a:solidFill>
                <a:srgbClr val="FF0000"/>
              </a:solidFill>
              <a:latin typeface="Play"/>
              <a:ea typeface="Play"/>
              <a:cs typeface="Play"/>
              <a:sym typeface="Play"/>
            </a:endParaRPr>
          </a:p>
        </p:txBody>
      </p:sp>
      <p:sp>
        <p:nvSpPr>
          <p:cNvPr id="203" name="Google Shape;203;p20"/>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20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Cartoons are a very popular art form that has been widely applied in diverse scenes, from publication in printed media to storytelling for children. Some  cartoon artwork were created based on real world scenes.  However, manually re-creating real life based scenes can be very laborious and requires refined skills.</a:t>
            </a:r>
            <a:endParaRPr>
              <a:solidFill>
                <a:srgbClr val="FFFFFF"/>
              </a:solidFill>
              <a:latin typeface="Play"/>
              <a:ea typeface="Play"/>
              <a:cs typeface="Play"/>
              <a:sym typeface="Play"/>
            </a:endParaRPr>
          </a:p>
          <a:p>
            <a:pPr indent="0" lvl="0" marL="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0" lvl="0" marL="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20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evolution in the field of Machine Learning has expanded the possibilities of creating visual arts. Some famous products have been created by turning real-world photography into usable cartoon scene materials, where the process is called image cartoonization.</a:t>
            </a:r>
            <a:endParaRPr>
              <a:solidFill>
                <a:srgbClr val="FFFFFF"/>
              </a:solidFill>
              <a:latin typeface="Play"/>
              <a:ea typeface="Play"/>
              <a:cs typeface="Play"/>
              <a:sym typeface="Play"/>
            </a:endParaRPr>
          </a:p>
          <a:p>
            <a:pPr indent="0" lvl="0" marL="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0" lvl="0" marL="0" rtl="0" algn="just">
              <a:lnSpc>
                <a:spcPct val="120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20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White box cartoonization is a method which reconstructs high quality real life pictures into exceptional  cartoon images using GAN framework.</a:t>
            </a:r>
            <a:endParaRPr>
              <a:solidFill>
                <a:srgbClr val="FFFFFF"/>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LITERATURE SURVEY</a:t>
            </a:r>
            <a:endParaRPr b="1" sz="2000">
              <a:solidFill>
                <a:srgbClr val="FF0000"/>
              </a:solidFill>
              <a:latin typeface="Play"/>
              <a:ea typeface="Play"/>
              <a:cs typeface="Play"/>
              <a:sym typeface="Play"/>
            </a:endParaRPr>
          </a:p>
        </p:txBody>
      </p:sp>
      <p:sp>
        <p:nvSpPr>
          <p:cNvPr id="209" name="Google Shape;209;p21"/>
          <p:cNvSpPr txBox="1"/>
          <p:nvPr/>
        </p:nvSpPr>
        <p:spPr>
          <a:xfrm>
            <a:off x="271200" y="1108075"/>
            <a:ext cx="8602200" cy="3621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Cartoonization is itself a classic art but the evolution in the field of Artificial Intelligence has opened many opportunities. Many models have been developed to generate cartoon images from pictures, but have many drawbacks.</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sz="1100"/>
          </a:p>
          <a:p>
            <a:pPr indent="0" lvl="0" marL="0" rtl="0" algn="just">
              <a:spcBef>
                <a:spcPts val="0"/>
              </a:spcBef>
              <a:spcAft>
                <a:spcPts val="0"/>
              </a:spcAft>
              <a:buNone/>
            </a:pPr>
            <a:r>
              <a:t/>
            </a:r>
            <a:endParaRPr sz="1100"/>
          </a:p>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CartoonGAN is one of the technology to generate cartoonized images but it adds noise and reduce quality of image. On the other hand White Box Cartoonization overcomes these problems and results in more precise and sharp images.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sz="1100"/>
          </a:p>
          <a:p>
            <a:pPr indent="0" lvl="0" marL="0" rtl="0" algn="just">
              <a:spcBef>
                <a:spcPts val="0"/>
              </a:spcBef>
              <a:spcAft>
                <a:spcPts val="0"/>
              </a:spcAft>
              <a:buNone/>
            </a:pPr>
            <a:r>
              <a:t/>
            </a:r>
            <a:endParaRPr sz="1100"/>
          </a:p>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This project will be based on the model proposed by Xinrui Wang and Jinze Yu - Learning to Cartoonize Using White-Box Cartoon Representations. The main objective of this project is to develop modern cartoon animation workflows which allow artists to use a variety of sources to create content. </a:t>
            </a:r>
            <a:endParaRPr b="1" u="sng">
              <a:solidFill>
                <a:srgbClr val="FFFFFF"/>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PROBLEM STATEMENT</a:t>
            </a:r>
            <a:endParaRPr b="1" sz="2000">
              <a:solidFill>
                <a:srgbClr val="FF0000"/>
              </a:solidFill>
              <a:latin typeface="Play"/>
              <a:ea typeface="Play"/>
              <a:cs typeface="Play"/>
              <a:sym typeface="Play"/>
            </a:endParaRPr>
          </a:p>
        </p:txBody>
      </p:sp>
      <p:sp>
        <p:nvSpPr>
          <p:cNvPr id="215" name="Google Shape;215;p22"/>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AI-powered cartoonization has many practical applications these days — from personalized anime-style avatars to video and even fine art. Many black-box cartoonization frameworks however provide users with limited control or adjustability when rendering real-world photography into cartoon scenes.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0" lvl="0" marL="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0" lvl="0" marL="914400" rtl="0" algn="just">
              <a:lnSpc>
                <a:spcPct val="115000"/>
              </a:lnSpc>
              <a:spcBef>
                <a:spcPts val="0"/>
              </a:spcBef>
              <a:spcAft>
                <a:spcPts val="0"/>
              </a:spcAft>
              <a:buNone/>
            </a:pPr>
            <a:r>
              <a:t/>
            </a:r>
            <a:endParaRPr>
              <a:solidFill>
                <a:srgbClr val="FFFFFF"/>
              </a:solidFill>
              <a:latin typeface="Play"/>
              <a:ea typeface="Play"/>
              <a:cs typeface="Play"/>
              <a:sym typeface="Play"/>
            </a:endParaRPr>
          </a:p>
          <a:p>
            <a:pPr indent="-317500" lvl="0" marL="457200" rtl="0" algn="just">
              <a:lnSpc>
                <a:spcPct val="115000"/>
              </a:lnSpc>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So we are proposing a less arduous web app capable of cartoonize images with lots of precision and accuracy just by given the input image into a GAN framework which will give as an output a cartoon image. </a:t>
            </a:r>
            <a:endParaRPr>
              <a:solidFill>
                <a:srgbClr val="FFFFFF"/>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OBJECTIVES</a:t>
            </a:r>
            <a:endParaRPr b="1" sz="2000">
              <a:solidFill>
                <a:srgbClr val="FF0000"/>
              </a:solidFill>
              <a:latin typeface="Play"/>
              <a:ea typeface="Play"/>
              <a:cs typeface="Play"/>
              <a:sym typeface="Play"/>
            </a:endParaRPr>
          </a:p>
        </p:txBody>
      </p:sp>
      <p:sp>
        <p:nvSpPr>
          <p:cNvPr id="221" name="Google Shape;221;p23"/>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a:solidFill>
                  <a:schemeClr val="dk1"/>
                </a:solidFill>
                <a:latin typeface="Play"/>
                <a:ea typeface="Play"/>
                <a:cs typeface="Play"/>
                <a:sym typeface="Play"/>
              </a:rPr>
              <a:t>The objectives of this project are:</a:t>
            </a:r>
            <a:endParaRPr>
              <a:solidFill>
                <a:schemeClr val="dk1"/>
              </a:solidFill>
              <a:latin typeface="Play"/>
              <a:ea typeface="Play"/>
              <a:cs typeface="Play"/>
              <a:sym typeface="Play"/>
            </a:endParaRPr>
          </a:p>
          <a:p>
            <a:pPr indent="0" lvl="0" marL="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Develop modern cartoon animation workflows which allow artists to use a variety of sources to create content without the need of drawing.</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Deploy GAN framework and create a Web application that can convert any images into high quality cartoon images by simply uploading the picture online and getting the cartoon image.</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nvSpPr>
        <p:spPr>
          <a:xfrm>
            <a:off x="270900" y="19810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SCOPE</a:t>
            </a:r>
            <a:endParaRPr b="1" sz="2000">
              <a:solidFill>
                <a:srgbClr val="FF0000"/>
              </a:solidFill>
              <a:latin typeface="Play"/>
              <a:ea typeface="Play"/>
              <a:cs typeface="Play"/>
              <a:sym typeface="Play"/>
            </a:endParaRPr>
          </a:p>
        </p:txBody>
      </p:sp>
      <p:sp>
        <p:nvSpPr>
          <p:cNvPr id="227" name="Google Shape;227;p24"/>
          <p:cNvSpPr txBox="1"/>
          <p:nvPr/>
        </p:nvSpPr>
        <p:spPr>
          <a:xfrm>
            <a:off x="271200" y="1124625"/>
            <a:ext cx="8602200" cy="360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45720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45720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20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Generative Adversarial Networks (GAN) have attained remarkable results in image enhancement and augmentation. Currently, our project focuses on the cartoonization of high-quality images. </a:t>
            </a:r>
            <a:endParaRPr>
              <a:solidFill>
                <a:schemeClr val="dk1"/>
              </a:solidFill>
              <a:latin typeface="Play"/>
              <a:ea typeface="Play"/>
              <a:cs typeface="Play"/>
              <a:sym typeface="Play"/>
            </a:endParaRPr>
          </a:p>
          <a:p>
            <a:pPr indent="45720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317500" lvl="0" marL="457200" rtl="0" algn="just">
              <a:lnSpc>
                <a:spcPct val="115000"/>
              </a:lnSpc>
              <a:spcBef>
                <a:spcPts val="0"/>
              </a:spcBef>
              <a:spcAft>
                <a:spcPts val="0"/>
              </a:spcAft>
              <a:buClr>
                <a:schemeClr val="dk1"/>
              </a:buClr>
              <a:buSzPts val="1400"/>
              <a:buFont typeface="Play"/>
              <a:buChar char="●"/>
            </a:pPr>
            <a:r>
              <a:rPr lang="en-GB">
                <a:solidFill>
                  <a:schemeClr val="dk1"/>
                </a:solidFill>
                <a:latin typeface="Play"/>
                <a:ea typeface="Play"/>
                <a:cs typeface="Play"/>
                <a:sym typeface="Play"/>
              </a:rPr>
              <a:t>Further, deep work and development in this white box cartoonization can lead to many various applications:</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Generates quick prototypes or sprites for anime, cartoons and games.</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Since it subdues facial features and information in general, it can be used to generate minimal art.</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Games can import shortcut scenes very easily without using motion-capture.</a:t>
            </a:r>
            <a:endParaRPr>
              <a:solidFill>
                <a:schemeClr val="dk1"/>
              </a:solidFill>
              <a:latin typeface="Play"/>
              <a:ea typeface="Play"/>
              <a:cs typeface="Play"/>
              <a:sym typeface="Play"/>
            </a:endParaRPr>
          </a:p>
          <a:p>
            <a:pPr indent="-317500" lvl="0" marL="1080000" rtl="0" algn="just">
              <a:lnSpc>
                <a:spcPct val="115000"/>
              </a:lnSpc>
              <a:spcBef>
                <a:spcPts val="0"/>
              </a:spcBef>
              <a:spcAft>
                <a:spcPts val="0"/>
              </a:spcAft>
              <a:buClr>
                <a:schemeClr val="dk1"/>
              </a:buClr>
              <a:buSzPts val="1400"/>
              <a:buFont typeface="Play"/>
              <a:buAutoNum type="arabicPeriod"/>
            </a:pPr>
            <a:r>
              <a:rPr lang="en-GB">
                <a:solidFill>
                  <a:schemeClr val="dk1"/>
                </a:solidFill>
                <a:latin typeface="Play"/>
                <a:ea typeface="Play"/>
                <a:cs typeface="Play"/>
                <a:sym typeface="Play"/>
              </a:rPr>
              <a:t>Can be modelled as an assistant to graphic designers or animators.</a:t>
            </a:r>
            <a:endParaRPr>
              <a:solidFill>
                <a:schemeClr val="dk1"/>
              </a:solidFill>
              <a:latin typeface="Play"/>
              <a:ea typeface="Play"/>
              <a:cs typeface="Play"/>
              <a:sym typeface="Play"/>
            </a:endParaRPr>
          </a:p>
          <a:p>
            <a:pPr indent="0" lvl="0" marL="0" rtl="0" algn="just">
              <a:lnSpc>
                <a:spcPct val="120000"/>
              </a:lnSpc>
              <a:spcBef>
                <a:spcPts val="0"/>
              </a:spcBef>
              <a:spcAft>
                <a:spcPts val="0"/>
              </a:spcAft>
              <a:buNone/>
            </a:pPr>
            <a:r>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a:p>
            <a:pPr indent="0" lvl="0" marL="457200" rtl="0" algn="just">
              <a:lnSpc>
                <a:spcPct val="115000"/>
              </a:lnSpc>
              <a:spcBef>
                <a:spcPts val="0"/>
              </a:spcBef>
              <a:spcAft>
                <a:spcPts val="0"/>
              </a:spcAft>
              <a:buNone/>
            </a:pPr>
            <a:r>
              <a:t/>
            </a:r>
            <a:endParaRPr>
              <a:solidFill>
                <a:schemeClr val="dk1"/>
              </a:solidFill>
              <a:latin typeface="Play"/>
              <a:ea typeface="Play"/>
              <a:cs typeface="Play"/>
              <a:sym typeface="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nvSpPr>
        <p:spPr>
          <a:xfrm>
            <a:off x="271200" y="207450"/>
            <a:ext cx="86022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FF0000"/>
                </a:solidFill>
                <a:latin typeface="Play"/>
                <a:ea typeface="Play"/>
                <a:cs typeface="Play"/>
                <a:sym typeface="Play"/>
              </a:rPr>
              <a:t>GAN-TREE: A GAN FRAMEWORK FOR GENERATING DIVERSE DATA</a:t>
            </a:r>
            <a:endParaRPr b="1" sz="2000">
              <a:solidFill>
                <a:srgbClr val="FF0000"/>
              </a:solidFill>
              <a:latin typeface="Play"/>
              <a:ea typeface="Play"/>
              <a:cs typeface="Play"/>
              <a:sym typeface="Play"/>
            </a:endParaRPr>
          </a:p>
        </p:txBody>
      </p:sp>
      <p:sp>
        <p:nvSpPr>
          <p:cNvPr id="233" name="Google Shape;233;p25"/>
          <p:cNvSpPr txBox="1"/>
          <p:nvPr/>
        </p:nvSpPr>
        <p:spPr>
          <a:xfrm>
            <a:off x="299250" y="1010000"/>
            <a:ext cx="8602200" cy="38481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Generative Adversarial Networks (GANs) are a class of Neural Networks, which can be used for modeling the underlying data distribution from a given set of unlabeled samples.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GAN comprises of two competing networks, a generator, and a discriminator.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The generator learns to map a random vector to the high dimensional data such as image, while the discriminator network learns to discriminate between the real and the synthesized samples.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0" lvl="0" marL="0" rtl="0" algn="just">
              <a:spcBef>
                <a:spcPts val="0"/>
              </a:spcBef>
              <a:spcAft>
                <a:spcPts val="0"/>
              </a:spcAft>
              <a:buNone/>
            </a:pPr>
            <a:r>
              <a:t/>
            </a:r>
            <a:endParaRPr>
              <a:solidFill>
                <a:srgbClr val="FFFFFF"/>
              </a:solidFill>
              <a:latin typeface="Play"/>
              <a:ea typeface="Play"/>
              <a:cs typeface="Play"/>
              <a:sym typeface="Play"/>
            </a:endParaRPr>
          </a:p>
          <a:p>
            <a:pPr indent="-317500" lvl="0" marL="457200" rtl="0" algn="just">
              <a:spcBef>
                <a:spcPts val="0"/>
              </a:spcBef>
              <a:spcAft>
                <a:spcPts val="0"/>
              </a:spcAft>
              <a:buClr>
                <a:srgbClr val="FFFFFF"/>
              </a:buClr>
              <a:buSzPts val="1400"/>
              <a:buFont typeface="Play"/>
              <a:buChar char="●"/>
            </a:pPr>
            <a:r>
              <a:rPr lang="en-GB">
                <a:solidFill>
                  <a:srgbClr val="FFFFFF"/>
                </a:solidFill>
                <a:latin typeface="Play"/>
                <a:ea typeface="Play"/>
                <a:cs typeface="Play"/>
                <a:sym typeface="Play"/>
              </a:rPr>
              <a:t>Finally, this competition leads to the generation of realistic samples, which are undiscriminating to human observers. These models are of prime importance in modern AI research with enormous potential towards realizing Generalized AI.</a:t>
            </a:r>
            <a:endParaRPr>
              <a:solidFill>
                <a:srgbClr val="FFFFFF"/>
              </a:solidFill>
              <a:latin typeface="Play"/>
              <a:ea typeface="Play"/>
              <a:cs typeface="Play"/>
              <a:sym typeface="Play"/>
            </a:endParaRPr>
          </a:p>
        </p:txBody>
      </p:sp>
      <p:sp>
        <p:nvSpPr>
          <p:cNvPr id="234" name="Google Shape;234;p25"/>
          <p:cNvSpPr txBox="1"/>
          <p:nvPr/>
        </p:nvSpPr>
        <p:spPr>
          <a:xfrm>
            <a:off x="467600" y="1178325"/>
            <a:ext cx="53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4">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